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2"/>
  </p:notesMasterIdLst>
  <p:handoutMasterIdLst>
    <p:handoutMasterId r:id="rId43"/>
  </p:handoutMasterIdLst>
  <p:sldIdLst>
    <p:sldId id="256" r:id="rId2"/>
    <p:sldId id="259" r:id="rId3"/>
    <p:sldId id="260" r:id="rId4"/>
    <p:sldId id="265" r:id="rId5"/>
    <p:sldId id="276" r:id="rId6"/>
    <p:sldId id="280" r:id="rId7"/>
    <p:sldId id="281" r:id="rId8"/>
    <p:sldId id="319" r:id="rId9"/>
    <p:sldId id="282" r:id="rId10"/>
    <p:sldId id="286" r:id="rId11"/>
    <p:sldId id="287" r:id="rId12"/>
    <p:sldId id="279" r:id="rId13"/>
    <p:sldId id="306" r:id="rId14"/>
    <p:sldId id="307" r:id="rId15"/>
    <p:sldId id="308" r:id="rId16"/>
    <p:sldId id="309" r:id="rId17"/>
    <p:sldId id="288" r:id="rId18"/>
    <p:sldId id="296" r:id="rId19"/>
    <p:sldId id="321" r:id="rId20"/>
    <p:sldId id="322" r:id="rId21"/>
    <p:sldId id="323" r:id="rId22"/>
    <p:sldId id="291" r:id="rId23"/>
    <p:sldId id="313" r:id="rId24"/>
    <p:sldId id="314" r:id="rId25"/>
    <p:sldId id="315" r:id="rId26"/>
    <p:sldId id="316" r:id="rId27"/>
    <p:sldId id="298" r:id="rId28"/>
    <p:sldId id="299" r:id="rId29"/>
    <p:sldId id="300" r:id="rId30"/>
    <p:sldId id="301" r:id="rId31"/>
    <p:sldId id="302" r:id="rId32"/>
    <p:sldId id="303" r:id="rId33"/>
    <p:sldId id="304" r:id="rId34"/>
    <p:sldId id="289" r:id="rId35"/>
    <p:sldId id="310" r:id="rId36"/>
    <p:sldId id="320" r:id="rId37"/>
    <p:sldId id="290" r:id="rId38"/>
    <p:sldId id="266" r:id="rId39"/>
    <p:sldId id="257" r:id="rId40"/>
    <p:sldId id="277" r:id="rId4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79FE"/>
    <a:srgbClr val="36B9FC"/>
    <a:srgbClr val="0A0B27"/>
    <a:srgbClr val="0002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5" d="100"/>
          <a:sy n="65" d="100"/>
        </p:scale>
        <p:origin x="48" y="3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4178C3"/>
            </a:solidFill>
            <a:ln w="19050">
              <a:noFill/>
            </a:ln>
          </c:spPr>
          <c:dPt>
            <c:idx val="0"/>
            <c:bubble3D val="0"/>
            <c:spPr>
              <a:solidFill>
                <a:srgbClr val="262626"/>
              </a:solidFill>
              <a:ln w="19050">
                <a:noFill/>
              </a:ln>
              <a:effectLst/>
            </c:spPr>
            <c:extLst>
              <c:ext xmlns:c16="http://schemas.microsoft.com/office/drawing/2014/chart" uri="{C3380CC4-5D6E-409C-BE32-E72D297353CC}">
                <c16:uniqueId val="{00000001-7BCC-4763-AA68-3F04DAEFEB5C}"/>
              </c:ext>
            </c:extLst>
          </c:dPt>
          <c:dPt>
            <c:idx val="1"/>
            <c:bubble3D val="0"/>
            <c:spPr>
              <a:solidFill>
                <a:srgbClr val="0279FE"/>
              </a:solidFill>
              <a:ln w="19050">
                <a:noFill/>
              </a:ln>
              <a:effectLst/>
            </c:spPr>
            <c:extLst>
              <c:ext xmlns:c16="http://schemas.microsoft.com/office/drawing/2014/chart" uri="{C3380CC4-5D6E-409C-BE32-E72D297353CC}">
                <c16:uniqueId val="{00000003-7BCC-4763-AA68-3F04DAEFEB5C}"/>
              </c:ext>
            </c:extLst>
          </c:dPt>
          <c:dPt>
            <c:idx val="2"/>
            <c:bubble3D val="0"/>
            <c:spPr>
              <a:solidFill>
                <a:srgbClr val="4178C3"/>
              </a:solidFill>
              <a:ln w="19050">
                <a:noFill/>
              </a:ln>
              <a:effectLst/>
            </c:spPr>
            <c:extLst>
              <c:ext xmlns:c16="http://schemas.microsoft.com/office/drawing/2014/chart" uri="{C3380CC4-5D6E-409C-BE32-E72D297353CC}">
                <c16:uniqueId val="{00000005-7BCC-4763-AA68-3F04DAEFEB5C}"/>
              </c:ext>
            </c:extLst>
          </c:dPt>
          <c:dPt>
            <c:idx val="3"/>
            <c:bubble3D val="0"/>
            <c:spPr>
              <a:solidFill>
                <a:srgbClr val="4178C3"/>
              </a:solidFill>
              <a:ln w="19050">
                <a:noFill/>
              </a:ln>
              <a:effectLst/>
            </c:spPr>
            <c:extLst>
              <c:ext xmlns:c16="http://schemas.microsoft.com/office/drawing/2014/chart" uri="{C3380CC4-5D6E-409C-BE32-E72D297353CC}">
                <c16:uniqueId val="{00000007-7BCC-4763-AA68-3F04DAEFEB5C}"/>
              </c:ext>
            </c:extLst>
          </c:dPt>
          <c:dLbls>
            <c:spPr>
              <a:solidFill>
                <a:prstClr val="white"/>
              </a:solidFill>
              <a:ln>
                <a:solidFill>
                  <a:prstClr val="black">
                    <a:lumMod val="25000"/>
                    <a:lumOff val="75000"/>
                  </a:prstClr>
                </a:solidFill>
              </a:ln>
              <a:effectLst/>
            </c:spPr>
            <c:txPr>
              <a:bodyPr rot="0" spcFirstLastPara="1" vertOverflow="clip" horzOverflow="clip" vert="horz" wrap="square" lIns="38100" tIns="19050" rIns="38100" bIns="19050" anchor="ctr" anchorCtr="1">
                <a:spAutoFit/>
              </a:bodyPr>
              <a:lstStyle/>
              <a:p>
                <a:pPr>
                  <a:defRPr lang="zh-CN" sz="1000" b="0" i="0" u="none" strike="noStrike" kern="1200" baseline="0">
                    <a:solidFill>
                      <a:schemeClr val="dk1">
                        <a:lumMod val="65000"/>
                        <a:lumOff val="35000"/>
                      </a:schemeClr>
                    </a:solidFill>
                    <a:latin typeface="仓耳渔阳体 W03" panose="02020400000000000000" charset="-122"/>
                    <a:ea typeface="仓耳渔阳体 W03" panose="02020400000000000000" charset="-122"/>
                    <a:cs typeface="仓耳渔阳体 W03" panose="02020400000000000000" charset="-122"/>
                    <a:sym typeface="仓耳渔阳体 W03" panose="02020400000000000000" charset="-122"/>
                  </a:defRPr>
                </a:pPr>
                <a:endParaRPr lang="zh-CN"/>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Sheet1!$A$2:$A$3</c:f>
              <c:strCache>
                <c:ptCount val="2"/>
                <c:pt idx="0">
                  <c:v>Other steps</c:v>
                </c:pt>
                <c:pt idx="1">
                  <c:v>Optimizer</c:v>
                </c:pt>
              </c:strCache>
            </c:strRef>
          </c:cat>
          <c:val>
            <c:numRef>
              <c:f>Sheet1!$B$2:$B$3</c:f>
              <c:numCache>
                <c:formatCode>General</c:formatCode>
                <c:ptCount val="2"/>
                <c:pt idx="0">
                  <c:v>60.25</c:v>
                </c:pt>
                <c:pt idx="1">
                  <c:v>39.75</c:v>
                </c:pt>
              </c:numCache>
            </c:numRef>
          </c:val>
          <c:extLst>
            <c:ext xmlns:c16="http://schemas.microsoft.com/office/drawing/2014/chart" uri="{C3380CC4-5D6E-409C-BE32-E72D297353CC}">
              <c16:uniqueId val="{00000008-7BCC-4763-AA68-3F04DAEFEB5C}"/>
            </c:ext>
          </c:extLst>
        </c:ser>
        <c:dLbls>
          <c:showLegendKey val="0"/>
          <c:showVal val="0"/>
          <c:showCatName val="0"/>
          <c:showSerName val="0"/>
          <c:showPercent val="0"/>
          <c:showBubbleSize val="0"/>
          <c:showLeaderLines val="0"/>
        </c:dLbls>
        <c:firstSliceAng val="0"/>
        <c:holeSize val="75"/>
      </c:doughnutChart>
      <c:spPr>
        <a:noFill/>
        <a:ln>
          <a:noFill/>
        </a:ln>
        <a:effectLst/>
      </c:spPr>
    </c:plotArea>
    <c:legend>
      <c:legendPos val="b"/>
      <c:legendEntry>
        <c:idx val="0"/>
        <c:txPr>
          <a:bodyPr rot="0" spcFirstLastPara="0" vertOverflow="ellipsis" vert="horz" wrap="square" anchor="ctr" anchorCtr="1"/>
          <a:lstStyle/>
          <a:p>
            <a:pPr>
              <a:defRPr lang="zh-CN" sz="1000" b="0" i="0" u="none" strike="noStrike" kern="1200" baseline="0">
                <a:solidFill>
                  <a:schemeClr val="tx1">
                    <a:lumMod val="65000"/>
                    <a:lumOff val="35000"/>
                  </a:schemeClr>
                </a:solidFill>
                <a:latin typeface="OPPOSans M" panose="00020600040101010101" charset="-122"/>
                <a:ea typeface="OPPOSans M" panose="00020600040101010101" charset="-122"/>
                <a:cs typeface="OPPOSans M" panose="00020600040101010101" charset="-122"/>
                <a:sym typeface="仓耳渔阳体 W03" panose="02020400000000000000" charset="-122"/>
              </a:defRPr>
            </a:pPr>
            <a:endParaRPr lang="zh-CN"/>
          </a:p>
        </c:txPr>
      </c:legendEntry>
      <c:legendEntry>
        <c:idx val="1"/>
        <c:txPr>
          <a:bodyPr rot="0" spcFirstLastPara="0" vertOverflow="ellipsis" vert="horz" wrap="square" anchor="ctr" anchorCtr="1"/>
          <a:lstStyle/>
          <a:p>
            <a:pPr>
              <a:defRPr lang="zh-CN" sz="1000" b="0" i="0" u="none" strike="noStrike" kern="1200" baseline="0">
                <a:solidFill>
                  <a:schemeClr val="tx1">
                    <a:lumMod val="65000"/>
                    <a:lumOff val="35000"/>
                  </a:schemeClr>
                </a:solidFill>
                <a:latin typeface="OPPOSans M" panose="00020600040101010101" charset="-122"/>
                <a:ea typeface="OPPOSans M" panose="00020600040101010101" charset="-122"/>
                <a:cs typeface="OPPOSans M" panose="00020600040101010101" charset="-122"/>
                <a:sym typeface="仓耳渔阳体 W03" panose="02020400000000000000" charset="-122"/>
              </a:defRPr>
            </a:pPr>
            <a:endParaRPr lang="zh-CN"/>
          </a:p>
        </c:txPr>
      </c:legendEntry>
      <c:overlay val="0"/>
      <c:spPr>
        <a:noFill/>
        <a:ln>
          <a:noFill/>
        </a:ln>
        <a:effectLst/>
      </c:spPr>
      <c:txPr>
        <a:bodyPr rot="0" spcFirstLastPara="0" vertOverflow="ellipsis" vert="horz" wrap="square" anchor="ctr" anchorCtr="1"/>
        <a:lstStyle/>
        <a:p>
          <a:pPr>
            <a:defRPr lang="zh-CN" sz="1000" b="0" i="0" u="none" strike="noStrike" kern="1200" baseline="0">
              <a:solidFill>
                <a:schemeClr val="tx1">
                  <a:lumMod val="65000"/>
                  <a:lumOff val="35000"/>
                </a:schemeClr>
              </a:solidFill>
              <a:latin typeface="OPPOSans M" panose="00020600040101010101" charset="-122"/>
              <a:ea typeface="OPPOSans M" panose="00020600040101010101" charset="-122"/>
              <a:cs typeface="OPPOSans M" panose="00020600040101010101" charset="-122"/>
              <a:sym typeface="仓耳渔阳体 W03" panose="02020400000000000000" charset="-122"/>
            </a:defRPr>
          </a:pPr>
          <a:endParaRPr lang="zh-CN"/>
        </a:p>
      </c:txPr>
    </c:legend>
    <c:plotVisOnly val="1"/>
    <c:dispBlanksAs val="gap"/>
    <c:showDLblsOverMax val="0"/>
  </c:chart>
  <c:spPr>
    <a:noFill/>
    <a:ln>
      <a:noFill/>
    </a:ln>
    <a:effectLst/>
  </c:spPr>
  <c:txPr>
    <a:bodyPr/>
    <a:lstStyle/>
    <a:p>
      <a:pPr>
        <a:defRPr lang="zh-CN" sz="1000">
          <a:latin typeface="仓耳渔阳体 W03" panose="02020400000000000000" charset="-122"/>
          <a:ea typeface="仓耳渔阳体 W03" panose="02020400000000000000" charset="-122"/>
          <a:cs typeface="仓耳渔阳体 W03" panose="02020400000000000000" charset="-122"/>
          <a:sym typeface="仓耳渔阳体 W03" panose="02020400000000000000" charset="-122"/>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Times New Roman" panose="02020603050405020304" pitchFamily="18" charset="0"/>
              <a:ea typeface="OPPOSans M" panose="00020600040101010101" charset="-122"/>
              <a:cs typeface="Times New Roman" panose="02020603050405020304" pitchFamily="18"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Times New Roman" panose="02020603050405020304" pitchFamily="18" charset="0"/>
                <a:cs typeface="Times New Roman" panose="02020603050405020304" pitchFamily="18" charset="0"/>
              </a:rPr>
              <a:t>2026/2/20</a:t>
            </a:fld>
            <a:endParaRPr lang="zh-CN" altLang="en-US" dirty="0">
              <a:latin typeface="Times New Roman" panose="02020603050405020304" pitchFamily="18" charset="0"/>
              <a:cs typeface="Times New Roman" panose="02020603050405020304" pitchFamily="18"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latin typeface="Times New Roman" panose="02020603050405020304" pitchFamily="18" charset="0"/>
              <a:ea typeface="OPPOSans M" panose="00020600040101010101" charset="-122"/>
              <a:cs typeface="Times New Roman" panose="02020603050405020304" pitchFamily="18"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Times New Roman" panose="02020603050405020304" pitchFamily="18" charset="0"/>
                <a:cs typeface="Times New Roman" panose="02020603050405020304" pitchFamily="18" charset="0"/>
              </a:rPr>
              <a:t>‹#›</a:t>
            </a:fld>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jpeg>
</file>

<file path=ppt/media/image21.jpeg>
</file>

<file path=ppt/media/image2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Times New Roman" panose="02020603050405020304" pitchFamily="18" charset="0"/>
                <a:ea typeface="OPPOSans M" panose="00020600040101010101" charset="-122"/>
                <a:cs typeface="Times New Roman" panose="02020603050405020304" pitchFamily="18" charset="0"/>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Times New Roman" panose="02020603050405020304" pitchFamily="18" charset="0"/>
                <a:ea typeface="OPPOSans M" panose="00020600040101010101" charset="-122"/>
                <a:cs typeface="Times New Roman" panose="02020603050405020304" pitchFamily="18" charset="0"/>
              </a:defRPr>
            </a:lvl1pPr>
          </a:lstStyle>
          <a:p>
            <a:fld id="{D2A48B96-639E-45A3-A0BA-2464DFDB1FAA}" type="datetimeFigureOut">
              <a:rPr lang="zh-CN" altLang="en-US" smtClean="0"/>
              <a:pPr/>
              <a:t>2026/2/20</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Times New Roman" panose="02020603050405020304" pitchFamily="18" charset="0"/>
                <a:ea typeface="OPPOSans M" panose="00020600040101010101" charset="-122"/>
                <a:cs typeface="Times New Roman" panose="02020603050405020304" pitchFamily="18" charset="0"/>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Times New Roman" panose="02020603050405020304" pitchFamily="18" charset="0"/>
                <a:ea typeface="OPPOSans M" panose="00020600040101010101" charset="-122"/>
                <a:cs typeface="Times New Roman" panose="02020603050405020304" pitchFamily="18" charset="0"/>
              </a:defRPr>
            </a:lvl1pPr>
          </a:lstStyle>
          <a:p>
            <a:fld id="{A6837353-30EB-4A48-80EB-173D804AEFBD}" type="slidenum">
              <a:rPr lang="zh-CN" altLang="en-US" smtClean="0"/>
              <a:pPr/>
              <a:t>‹#›</a:t>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Times New Roman" panose="02020603050405020304" pitchFamily="18" charset="0"/>
        <a:ea typeface="OPPOSans M" panose="00020600040101010101" charset="-122"/>
        <a:cs typeface="Times New Roman" panose="02020603050405020304" pitchFamily="18" charset="0"/>
      </a:defRPr>
    </a:lvl1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architecture follows a standard producer-consumer model. The testbench acts as the core, sending gradients with a 16-bit address and value. We configured the design with 32 sets and 4 ways per set. To verify the results, we log every transaction into a CSV format, which allows us to compare what went in versus what was written to memory.“</a:t>
            </a:r>
          </a:p>
          <a:p>
            <a:endParaRPr lang="en-US" altLang="zh-CN" dirty="0"/>
          </a:p>
          <a:p>
            <a:r>
              <a:rPr lang="en-US" altLang="zh-CN" dirty="0"/>
              <a:t>Slide: Verification Framework &amp; System Architecture</a:t>
            </a:r>
          </a:p>
          <a:p>
            <a:r>
              <a:rPr lang="en-US" altLang="zh-CN" dirty="0"/>
              <a:t>1. Architecture &amp; Connectivity</a:t>
            </a:r>
          </a:p>
          <a:p>
            <a:endParaRPr lang="en-US" altLang="zh-CN" dirty="0"/>
          </a:p>
          <a:p>
            <a:r>
              <a:rPr lang="en-US" altLang="zh-CN" dirty="0"/>
              <a:t>    Testbench (Top-level): </a:t>
            </a:r>
            <a:r>
              <a:rPr lang="en-US" altLang="zh-CN" dirty="0" err="1"/>
              <a:t>tb_gradient_compressor_top</a:t>
            </a:r>
            <a:r>
              <a:rPr lang="en-US" altLang="zh-CN" dirty="0"/>
              <a:t> acts as the system wrapper.</a:t>
            </a:r>
          </a:p>
          <a:p>
            <a:endParaRPr lang="en-US" altLang="zh-CN" dirty="0"/>
          </a:p>
          <a:p>
            <a:r>
              <a:rPr lang="en-US" altLang="zh-CN" dirty="0"/>
              <a:t>    DUT Hierarchy: * L1 Cache: </a:t>
            </a:r>
            <a:r>
              <a:rPr lang="en-US" altLang="zh-CN" dirty="0" err="1"/>
              <a:t>gradient_accumulator_top</a:t>
            </a:r>
            <a:r>
              <a:rPr lang="en-US" altLang="zh-CN" dirty="0"/>
              <a:t> for set-associative accumulation.</a:t>
            </a:r>
          </a:p>
          <a:p>
            <a:endParaRPr lang="en-US" altLang="zh-CN" dirty="0"/>
          </a:p>
          <a:p>
            <a:r>
              <a:rPr lang="en-US" altLang="zh-CN" dirty="0"/>
              <a:t>        L2 Buffer: </a:t>
            </a:r>
            <a:r>
              <a:rPr lang="en-US" altLang="zh-CN" dirty="0" err="1"/>
              <a:t>gradient_writeback_buffer</a:t>
            </a:r>
            <a:r>
              <a:rPr lang="en-US" altLang="zh-CN" dirty="0"/>
              <a:t> (FIFO) for write-combining.</a:t>
            </a:r>
          </a:p>
          <a:p>
            <a:endParaRPr lang="en-US" altLang="zh-CN" dirty="0"/>
          </a:p>
          <a:p>
            <a:r>
              <a:rPr lang="en-US" altLang="zh-CN" dirty="0"/>
              <a:t>    Interface Handshake: Uses valid/ready protocol for both Core input (</a:t>
            </a:r>
            <a:r>
              <a:rPr lang="en-US" altLang="zh-CN" dirty="0" err="1"/>
              <a:t>core_valid</a:t>
            </a:r>
            <a:r>
              <a:rPr lang="en-US" altLang="zh-CN" dirty="0"/>
              <a:t>) and Memory output (</a:t>
            </a:r>
            <a:r>
              <a:rPr lang="en-US" altLang="zh-CN" dirty="0" err="1"/>
              <a:t>mem_valid</a:t>
            </a:r>
            <a:r>
              <a:rPr lang="en-US" altLang="zh-CN" dirty="0"/>
              <a:t>/</a:t>
            </a:r>
            <a:r>
              <a:rPr lang="en-US" altLang="zh-CN" dirty="0" err="1"/>
              <a:t>mem_ready</a:t>
            </a:r>
            <a:r>
              <a:rPr lang="en-US" altLang="zh-CN" dirty="0"/>
              <a:t>).</a:t>
            </a:r>
          </a:p>
          <a:p>
            <a:endParaRPr lang="en-US" altLang="zh-CN" dirty="0"/>
          </a:p>
          <a:p>
            <a:r>
              <a:rPr lang="en-US" altLang="zh-CN" dirty="0"/>
              <a:t>2. Hardware Parameters</a:t>
            </a:r>
          </a:p>
          <a:p>
            <a:r>
              <a:rPr lang="en-US" altLang="zh-CN" dirty="0"/>
              <a:t>Parameter	Value	Description</a:t>
            </a:r>
          </a:p>
          <a:p>
            <a:r>
              <a:rPr lang="en-US" altLang="zh-CN" dirty="0"/>
              <a:t>ADDR_WIDTH	16-bit	</a:t>
            </a:r>
          </a:p>
          <a:p>
            <a:endParaRPr lang="en-US" altLang="zh-CN" dirty="0"/>
          </a:p>
          <a:p>
            <a:r>
              <a:rPr lang="en-US" altLang="zh-CN" dirty="0"/>
              <a:t>Address bus width for gradients.</a:t>
            </a:r>
          </a:p>
          <a:p>
            <a:r>
              <a:rPr lang="en-US" altLang="zh-CN" dirty="0"/>
              <a:t>GRAD_WIDTH	16-bit	</a:t>
            </a:r>
          </a:p>
          <a:p>
            <a:endParaRPr lang="en-US" altLang="zh-CN" dirty="0"/>
          </a:p>
          <a:p>
            <a:r>
              <a:rPr lang="en-US" altLang="zh-CN" dirty="0"/>
              <a:t>Signed gradient value width.</a:t>
            </a:r>
          </a:p>
          <a:p>
            <a:r>
              <a:rPr lang="en-US" altLang="zh-CN" dirty="0"/>
              <a:t>INDEX_BITS	5	</a:t>
            </a:r>
          </a:p>
          <a:p>
            <a:endParaRPr lang="en-US" altLang="zh-CN" dirty="0"/>
          </a:p>
          <a:p>
            <a:r>
              <a:rPr lang="en-US" altLang="zh-CN" dirty="0"/>
              <a:t>Defines 32 sets for the L1 cache.</a:t>
            </a:r>
          </a:p>
          <a:p>
            <a:r>
              <a:rPr lang="en-US" altLang="zh-CN" dirty="0"/>
              <a:t>NUM_WAYS	4	</a:t>
            </a:r>
          </a:p>
          <a:p>
            <a:endParaRPr lang="en-US" altLang="zh-CN" dirty="0"/>
          </a:p>
          <a:p>
            <a:r>
              <a:rPr lang="en-US" altLang="zh-CN" dirty="0"/>
              <a:t>4-way associativity (Total 128 entries).</a:t>
            </a:r>
          </a:p>
          <a:p>
            <a:r>
              <a:rPr lang="en-US" altLang="zh-CN" dirty="0"/>
              <a:t>3. Monitoring &amp; Logging Logic</a:t>
            </a:r>
          </a:p>
          <a:p>
            <a:endParaRPr lang="en-US" altLang="zh-CN" dirty="0"/>
          </a:p>
          <a:p>
            <a:r>
              <a:rPr lang="en-US" altLang="zh-CN" dirty="0"/>
              <a:t>    Performance Monitor: </a:t>
            </a:r>
            <a:r>
              <a:rPr lang="en-US" altLang="zh-CN" dirty="0" err="1"/>
              <a:t>bandwidth_perf_monitor</a:t>
            </a:r>
            <a:r>
              <a:rPr lang="en-US" altLang="zh-CN" dirty="0"/>
              <a:t> captures </a:t>
            </a:r>
            <a:r>
              <a:rPr lang="en-US" altLang="zh-CN" dirty="0" err="1"/>
              <a:t>raw_input_tx_count</a:t>
            </a:r>
            <a:r>
              <a:rPr lang="en-US" altLang="zh-CN" dirty="0"/>
              <a:t> and </a:t>
            </a:r>
            <a:r>
              <a:rPr lang="en-US" altLang="zh-CN" dirty="0" err="1"/>
              <a:t>compressed_output_tx_count</a:t>
            </a:r>
            <a:r>
              <a:rPr lang="en-US" altLang="zh-CN" dirty="0"/>
              <a:t>.</a:t>
            </a:r>
          </a:p>
          <a:p>
            <a:endParaRPr lang="en-US" altLang="zh-CN" dirty="0"/>
          </a:p>
          <a:p>
            <a:r>
              <a:rPr lang="en-US" altLang="zh-CN" dirty="0"/>
              <a:t>    Data Integrity: Real-time CSV logging via $display to track address/value pairs at both input and output ports.</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18</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F1E8E-61E6-5331-4D1D-323BBB3A6B6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E956C99-8D54-C6A3-6472-4D872593223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A62EFB5-1B6F-2022-6F6F-B4ED769DBEDE}"/>
              </a:ext>
            </a:extLst>
          </p:cNvPr>
          <p:cNvSpPr>
            <a:spLocks noGrp="1"/>
          </p:cNvSpPr>
          <p:nvPr>
            <p:ph type="body" idx="1"/>
          </p:nvPr>
        </p:nvSpPr>
        <p:spPr/>
        <p:txBody>
          <a:bodyPr/>
          <a:lstStyle/>
          <a:p>
            <a:r>
              <a:rPr lang="en-US" altLang="zh-CN" dirty="0"/>
              <a:t>"The next three phases focus on limits. Phase 4 proves the cache flushes once the accumulated sum hits the threshold. Phase 5 is our 'Capacity Test'—we fill every single way in the buffer and then force the system to evict the oldest data using our Round-Robin policy. Finally, Phase 6 tests the update counter. Even if the threshold isn't hit, the system must flush data after 255 updates to prevent counter overflow."</a:t>
            </a:r>
          </a:p>
          <a:p>
            <a:br>
              <a:rPr lang="en-US" altLang="zh-CN" dirty="0"/>
            </a:br>
            <a:endParaRPr lang="zh-CN" altLang="en-US" dirty="0"/>
          </a:p>
        </p:txBody>
      </p:sp>
      <p:sp>
        <p:nvSpPr>
          <p:cNvPr id="4" name="灯片编号占位符 3">
            <a:extLst>
              <a:ext uri="{FF2B5EF4-FFF2-40B4-BE49-F238E27FC236}">
                <a16:creationId xmlns:a16="http://schemas.microsoft.com/office/drawing/2014/main" id="{4A4374A5-BAFD-DAE6-FE97-A1BC3A97D50C}"/>
              </a:ext>
            </a:extLst>
          </p:cNvPr>
          <p:cNvSpPr>
            <a:spLocks noGrp="1"/>
          </p:cNvSpPr>
          <p:nvPr>
            <p:ph type="sldNum" sz="quarter" idx="5"/>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31955342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next three phases focus on limits. Phase 4 proves the cache flushes once the accumulated sum hits the threshold. Phase 5 is our 'Capacity Test'—we fill every single way in the buffer and then force the system to evict the oldest data using our Round-Robin policy. Finally, Phase 6 tests the update counter. Even if the threshold isn't hit, the system must flush data after 255 updates to prevent counter overflow."</a:t>
            </a:r>
          </a:p>
          <a:p>
            <a:br>
              <a:rPr lang="en-US" altLang="zh-CN" dirty="0"/>
            </a:b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the end of the simulation, the performance monitor generates a report. We look at the Bandwidth Reduction percentage and the Compression Ratio. For example, in Phase 1, we expect a very high compression ratio because many inputs are merged into a single output. This report confirms if our design effectively reduces the traffic sent to the DRAM."</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dirty="0"/>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4" name="日期占位符 3"/>
          <p:cNvSpPr>
            <a:spLocks noGrp="1"/>
          </p:cNvSpPr>
          <p:nvPr>
            <p:ph type="dt" sz="half" idx="10"/>
          </p:nvPr>
        </p:nvSpPr>
        <p:spPr/>
        <p:txBody>
          <a:bodyPr/>
          <a:lstStyle>
            <a:lvl1pPr>
              <a:defRPr/>
            </a:lvl1pPr>
          </a:lstStyle>
          <a:p>
            <a:fld id="{D997B5FA-0921-464F-AAE1-844C04324D75}" type="datetimeFigureOut">
              <a:rPr lang="zh-CN" altLang="en-US" smtClean="0"/>
              <a:pPr/>
              <a:t>2026/2/20</a:t>
            </a:fld>
            <a:endParaRPr lang="zh-CN" altLang="en-US" dirty="0"/>
          </a:p>
        </p:txBody>
      </p:sp>
      <p:sp>
        <p:nvSpPr>
          <p:cNvPr id="5" name="页脚占位符 4"/>
          <p:cNvSpPr>
            <a:spLocks noGrp="1"/>
          </p:cNvSpPr>
          <p:nvPr>
            <p:ph type="ftr" sz="quarter" idx="11"/>
          </p:nvPr>
        </p:nvSpPr>
        <p:spPr/>
        <p:txBody>
          <a:bodyPr/>
          <a:lstStyle>
            <a:lvl1pPr>
              <a:defRPr/>
            </a:lvl1pPr>
          </a:lstStyle>
          <a:p>
            <a:endParaRPr lang="zh-CN" altLang="en-US" dirty="0"/>
          </a:p>
        </p:txBody>
      </p:sp>
      <p:sp>
        <p:nvSpPr>
          <p:cNvPr id="6" name="灯片编号占位符 5"/>
          <p:cNvSpPr>
            <a:spLocks noGrp="1"/>
          </p:cNvSpPr>
          <p:nvPr>
            <p:ph type="sldNum" sz="quarter" idx="12"/>
          </p:nvPr>
        </p:nvSpPr>
        <p:spPr/>
        <p:txBody>
          <a:bodyPr/>
          <a:lstStyle>
            <a:lvl1pPr>
              <a:defRPr/>
            </a:lvl1pPr>
          </a:lstStyle>
          <a:p>
            <a:fld id="{565CE74E-AB26-4998-AD42-012C4C1AD076}"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dirty="0"/>
              <a:t>单击此处编辑母版标题样式</a:t>
            </a:r>
          </a:p>
        </p:txBody>
      </p:sp>
      <p:sp>
        <p:nvSpPr>
          <p:cNvPr id="3" name="竖排文字占位符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lvl1pPr>
              <a:defRPr/>
            </a:lvl1pPr>
          </a:lstStyle>
          <a:p>
            <a:fld id="{D997B5FA-0921-464F-AAE1-844C04324D75}" type="datetimeFigureOut">
              <a:rPr lang="zh-CN" altLang="en-US" smtClean="0"/>
              <a:pPr/>
              <a:t>2026/2/20</a:t>
            </a:fld>
            <a:endParaRPr lang="zh-CN" altLang="en-US" dirty="0"/>
          </a:p>
        </p:txBody>
      </p:sp>
      <p:sp>
        <p:nvSpPr>
          <p:cNvPr id="5" name="页脚占位符 4"/>
          <p:cNvSpPr>
            <a:spLocks noGrp="1"/>
          </p:cNvSpPr>
          <p:nvPr>
            <p:ph type="ftr" sz="quarter" idx="11"/>
          </p:nvPr>
        </p:nvSpPr>
        <p:spPr/>
        <p:txBody>
          <a:bodyPr/>
          <a:lstStyle>
            <a:lvl1pPr>
              <a:defRPr/>
            </a:lvl1pPr>
          </a:lstStyle>
          <a:p>
            <a:endParaRPr lang="zh-CN" altLang="en-US" dirty="0"/>
          </a:p>
        </p:txBody>
      </p:sp>
      <p:sp>
        <p:nvSpPr>
          <p:cNvPr id="6" name="灯片编号占位符 5"/>
          <p:cNvSpPr>
            <a:spLocks noGrp="1"/>
          </p:cNvSpPr>
          <p:nvPr>
            <p:ph type="sldNum" sz="quarter" idx="12"/>
          </p:nvPr>
        </p:nvSpPr>
        <p:spPr/>
        <p:txBody>
          <a:bodyPr/>
          <a:lstStyle>
            <a:lvl1pPr>
              <a:defRPr/>
            </a:lvl1pPr>
          </a:lstStyle>
          <a:p>
            <a:fld id="{565CE74E-AB26-4998-AD42-012C4C1AD076}"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lvl1pPr>
              <a:defRPr/>
            </a:lvl1pPr>
          </a:lstStyle>
          <a:p>
            <a:r>
              <a:rPr lang="zh-CN" altLang="en-US" dirty="0"/>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lvl1pPr>
              <a:defRPr/>
            </a:lvl1pPr>
          </a:lstStyle>
          <a:p>
            <a:fld id="{D997B5FA-0921-464F-AAE1-844C04324D75}" type="datetimeFigureOut">
              <a:rPr lang="zh-CN" altLang="en-US" smtClean="0"/>
              <a:pPr/>
              <a:t>2026/2/20</a:t>
            </a:fld>
            <a:endParaRPr lang="zh-CN" altLang="en-US" dirty="0"/>
          </a:p>
        </p:txBody>
      </p:sp>
      <p:sp>
        <p:nvSpPr>
          <p:cNvPr id="5" name="页脚占位符 4"/>
          <p:cNvSpPr>
            <a:spLocks noGrp="1"/>
          </p:cNvSpPr>
          <p:nvPr>
            <p:ph type="ftr" sz="quarter" idx="11"/>
          </p:nvPr>
        </p:nvSpPr>
        <p:spPr/>
        <p:txBody>
          <a:bodyPr/>
          <a:lstStyle>
            <a:lvl1pPr>
              <a:defRPr/>
            </a:lvl1pPr>
          </a:lstStyle>
          <a:p>
            <a:endParaRPr lang="zh-CN" altLang="en-US" dirty="0"/>
          </a:p>
        </p:txBody>
      </p:sp>
      <p:sp>
        <p:nvSpPr>
          <p:cNvPr id="6" name="灯片编号占位符 5"/>
          <p:cNvSpPr>
            <a:spLocks noGrp="1"/>
          </p:cNvSpPr>
          <p:nvPr>
            <p:ph type="sldNum" sz="quarter" idx="12"/>
          </p:nvPr>
        </p:nvSpPr>
        <p:spPr/>
        <p:txBody>
          <a:bodyPr/>
          <a:lstStyle>
            <a:lvl1pPr>
              <a:defRPr/>
            </a:lvl1pPr>
          </a:lstStyle>
          <a:p>
            <a:fld id="{565CE74E-AB26-4998-AD42-012C4C1AD076}"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dirty="0"/>
              <a:t>单击此处编辑母版标题样式</a:t>
            </a:r>
          </a:p>
        </p:txBody>
      </p:sp>
      <p:sp>
        <p:nvSpPr>
          <p:cNvPr id="3" name="内容占位符 2"/>
          <p:cNvSpPr>
            <a:spLocks noGrp="1"/>
          </p:cNvSpPr>
          <p:nvPr>
            <p:ph idx="1"/>
          </p:nvPr>
        </p:nvSpPr>
        <p:spPr/>
        <p:txBody>
          <a:bodyPr/>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lvl1pPr>
              <a:defRPr/>
            </a:lvl1pPr>
          </a:lstStyle>
          <a:p>
            <a:fld id="{D997B5FA-0921-464F-AAE1-844C04324D75}" type="datetimeFigureOut">
              <a:rPr lang="zh-CN" altLang="en-US" smtClean="0"/>
              <a:pPr/>
              <a:t>2026/2/20</a:t>
            </a:fld>
            <a:endParaRPr lang="zh-CN" altLang="en-US" dirty="0"/>
          </a:p>
        </p:txBody>
      </p:sp>
      <p:sp>
        <p:nvSpPr>
          <p:cNvPr id="5" name="页脚占位符 4"/>
          <p:cNvSpPr>
            <a:spLocks noGrp="1"/>
          </p:cNvSpPr>
          <p:nvPr>
            <p:ph type="ftr" sz="quarter" idx="11"/>
          </p:nvPr>
        </p:nvSpPr>
        <p:spPr/>
        <p:txBody>
          <a:bodyPr/>
          <a:lstStyle>
            <a:lvl1pPr>
              <a:defRPr/>
            </a:lvl1pPr>
          </a:lstStyle>
          <a:p>
            <a:endParaRPr lang="zh-CN" altLang="en-US" dirty="0"/>
          </a:p>
        </p:txBody>
      </p:sp>
      <p:sp>
        <p:nvSpPr>
          <p:cNvPr id="6" name="灯片编号占位符 5"/>
          <p:cNvSpPr>
            <a:spLocks noGrp="1"/>
          </p:cNvSpPr>
          <p:nvPr>
            <p:ph type="sldNum" sz="quarter" idx="12"/>
          </p:nvPr>
        </p:nvSpPr>
        <p:spPr/>
        <p:txBody>
          <a:bodyPr/>
          <a:lstStyle>
            <a:lvl1pPr>
              <a:defRPr/>
            </a:lvl1pPr>
          </a:lstStyle>
          <a:p>
            <a:fld id="{565CE74E-AB26-4998-AD42-012C4C1AD076}"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dirty="0"/>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nvPr>
        </p:nvSpPr>
        <p:spPr/>
        <p:txBody>
          <a:bodyPr/>
          <a:lstStyle>
            <a:lvl1pPr>
              <a:defRPr/>
            </a:lvl1pPr>
          </a:lstStyle>
          <a:p>
            <a:fld id="{D997B5FA-0921-464F-AAE1-844C04324D75}" type="datetimeFigureOut">
              <a:rPr lang="zh-CN" altLang="en-US" smtClean="0"/>
              <a:pPr/>
              <a:t>2026/2/20</a:t>
            </a:fld>
            <a:endParaRPr lang="zh-CN" altLang="en-US" dirty="0"/>
          </a:p>
        </p:txBody>
      </p:sp>
      <p:sp>
        <p:nvSpPr>
          <p:cNvPr id="5" name="页脚占位符 4"/>
          <p:cNvSpPr>
            <a:spLocks noGrp="1"/>
          </p:cNvSpPr>
          <p:nvPr>
            <p:ph type="ftr" sz="quarter" idx="11"/>
          </p:nvPr>
        </p:nvSpPr>
        <p:spPr/>
        <p:txBody>
          <a:bodyPr/>
          <a:lstStyle>
            <a:lvl1pPr>
              <a:defRPr/>
            </a:lvl1pPr>
          </a:lstStyle>
          <a:p>
            <a:endParaRPr lang="zh-CN" altLang="en-US" dirty="0"/>
          </a:p>
        </p:txBody>
      </p:sp>
      <p:sp>
        <p:nvSpPr>
          <p:cNvPr id="6" name="灯片编号占位符 5"/>
          <p:cNvSpPr>
            <a:spLocks noGrp="1"/>
          </p:cNvSpPr>
          <p:nvPr>
            <p:ph type="sldNum" sz="quarter" idx="12"/>
          </p:nvPr>
        </p:nvSpPr>
        <p:spPr/>
        <p:txBody>
          <a:bodyPr/>
          <a:lstStyle>
            <a:lvl1pPr>
              <a:defRPr/>
            </a:lvl1pPr>
          </a:lstStyle>
          <a:p>
            <a:fld id="{565CE74E-AB26-4998-AD42-012C4C1AD076}"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dirty="0"/>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6172200" y="1825625"/>
            <a:ext cx="5181600" cy="4351338"/>
          </a:xfrm>
        </p:spPr>
        <p:txBody>
          <a:bodyPr/>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nvPr>
        </p:nvSpPr>
        <p:spPr/>
        <p:txBody>
          <a:bodyPr/>
          <a:lstStyle>
            <a:lvl1pPr>
              <a:defRPr/>
            </a:lvl1pPr>
          </a:lstStyle>
          <a:p>
            <a:fld id="{D997B5FA-0921-464F-AAE1-844C04324D75}" type="datetimeFigureOut">
              <a:rPr lang="zh-CN" altLang="en-US" smtClean="0"/>
              <a:pPr/>
              <a:t>2026/2/20</a:t>
            </a:fld>
            <a:endParaRPr lang="zh-CN" altLang="en-US" dirty="0"/>
          </a:p>
        </p:txBody>
      </p:sp>
      <p:sp>
        <p:nvSpPr>
          <p:cNvPr id="6" name="页脚占位符 5"/>
          <p:cNvSpPr>
            <a:spLocks noGrp="1"/>
          </p:cNvSpPr>
          <p:nvPr>
            <p:ph type="ftr" sz="quarter" idx="11"/>
          </p:nvPr>
        </p:nvSpPr>
        <p:spPr/>
        <p:txBody>
          <a:bodyPr/>
          <a:lstStyle>
            <a:lvl1pPr>
              <a:defRPr/>
            </a:lvl1pPr>
          </a:lstStyle>
          <a:p>
            <a:endParaRPr lang="zh-CN" altLang="en-US" dirty="0"/>
          </a:p>
        </p:txBody>
      </p:sp>
      <p:sp>
        <p:nvSpPr>
          <p:cNvPr id="7" name="灯片编号占位符 6"/>
          <p:cNvSpPr>
            <a:spLocks noGrp="1"/>
          </p:cNvSpPr>
          <p:nvPr>
            <p:ph type="sldNum" sz="quarter" idx="12"/>
          </p:nvPr>
        </p:nvSpPr>
        <p:spPr/>
        <p:txBody>
          <a:bodyPr/>
          <a:lstStyle>
            <a:lvl1pPr>
              <a:defRPr/>
            </a:lvl1pPr>
          </a:lstStyle>
          <a:p>
            <a:fld id="{565CE74E-AB26-4998-AD42-012C4C1AD076}"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lvl1pPr>
              <a:defRPr/>
            </a:lvl1pPr>
          </a:lstStyle>
          <a:p>
            <a:r>
              <a:rPr lang="zh-CN" altLang="en-US" dirty="0"/>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4" name="内容占位符 3"/>
          <p:cNvSpPr>
            <a:spLocks noGrp="1"/>
          </p:cNvSpPr>
          <p:nvPr>
            <p:ph sz="half" idx="2"/>
          </p:nvPr>
        </p:nvSpPr>
        <p:spPr>
          <a:xfrm>
            <a:off x="839788" y="2505075"/>
            <a:ext cx="5157787" cy="3684588"/>
          </a:xfrm>
        </p:spPr>
        <p:txBody>
          <a:bodyPr/>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6" name="内容占位符 5"/>
          <p:cNvSpPr>
            <a:spLocks noGrp="1"/>
          </p:cNvSpPr>
          <p:nvPr>
            <p:ph sz="quarter" idx="4"/>
          </p:nvPr>
        </p:nvSpPr>
        <p:spPr>
          <a:xfrm>
            <a:off x="6172200" y="2505075"/>
            <a:ext cx="5183188" cy="3684588"/>
          </a:xfrm>
        </p:spPr>
        <p:txBody>
          <a:bodyPr/>
          <a:lstStyle>
            <a:lvl1pPr>
              <a:defRPr/>
            </a:lvl1pPr>
            <a:lvl2pPr>
              <a:defRPr/>
            </a:lvl2pPr>
            <a:lvl3pPr>
              <a:defRPr/>
            </a:lvl3pPr>
            <a:lvl4pPr>
              <a:defRPr/>
            </a:lvl4pPr>
            <a:lvl5pPr>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nvPr>
        </p:nvSpPr>
        <p:spPr/>
        <p:txBody>
          <a:bodyPr/>
          <a:lstStyle>
            <a:lvl1pPr>
              <a:defRPr/>
            </a:lvl1pPr>
          </a:lstStyle>
          <a:p>
            <a:fld id="{D997B5FA-0921-464F-AAE1-844C04324D75}" type="datetimeFigureOut">
              <a:rPr lang="zh-CN" altLang="en-US" smtClean="0"/>
              <a:pPr/>
              <a:t>2026/2/20</a:t>
            </a:fld>
            <a:endParaRPr lang="zh-CN" altLang="en-US" dirty="0"/>
          </a:p>
        </p:txBody>
      </p:sp>
      <p:sp>
        <p:nvSpPr>
          <p:cNvPr id="8" name="页脚占位符 7"/>
          <p:cNvSpPr>
            <a:spLocks noGrp="1"/>
          </p:cNvSpPr>
          <p:nvPr>
            <p:ph type="ftr" sz="quarter" idx="11"/>
          </p:nvPr>
        </p:nvSpPr>
        <p:spPr/>
        <p:txBody>
          <a:bodyPr/>
          <a:lstStyle>
            <a:lvl1pPr>
              <a:defRPr/>
            </a:lvl1pPr>
          </a:lstStyle>
          <a:p>
            <a:endParaRPr lang="zh-CN" altLang="en-US" dirty="0"/>
          </a:p>
        </p:txBody>
      </p:sp>
      <p:sp>
        <p:nvSpPr>
          <p:cNvPr id="9" name="灯片编号占位符 8"/>
          <p:cNvSpPr>
            <a:spLocks noGrp="1"/>
          </p:cNvSpPr>
          <p:nvPr>
            <p:ph type="sldNum" sz="quarter" idx="12"/>
          </p:nvPr>
        </p:nvSpPr>
        <p:spPr/>
        <p:txBody>
          <a:bodyPr/>
          <a:lstStyle>
            <a:lvl1pPr>
              <a:defRPr/>
            </a:lvl1pPr>
          </a:lstStyle>
          <a:p>
            <a:fld id="{565CE74E-AB26-4998-AD42-012C4C1AD076}"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dirty="0"/>
              <a:t>单击此处编辑母版标题样式</a:t>
            </a:r>
          </a:p>
        </p:txBody>
      </p:sp>
      <p:sp>
        <p:nvSpPr>
          <p:cNvPr id="3" name="日期占位符 2"/>
          <p:cNvSpPr>
            <a:spLocks noGrp="1"/>
          </p:cNvSpPr>
          <p:nvPr>
            <p:ph type="dt" sz="half" idx="10"/>
          </p:nvPr>
        </p:nvSpPr>
        <p:spPr/>
        <p:txBody>
          <a:bodyPr/>
          <a:lstStyle>
            <a:lvl1pPr>
              <a:defRPr/>
            </a:lvl1pPr>
          </a:lstStyle>
          <a:p>
            <a:fld id="{D997B5FA-0921-464F-AAE1-844C04324D75}" type="datetimeFigureOut">
              <a:rPr lang="zh-CN" altLang="en-US" smtClean="0"/>
              <a:pPr/>
              <a:t>2026/2/20</a:t>
            </a:fld>
            <a:endParaRPr lang="zh-CN" altLang="en-US" dirty="0"/>
          </a:p>
        </p:txBody>
      </p:sp>
      <p:sp>
        <p:nvSpPr>
          <p:cNvPr id="4" name="页脚占位符 3"/>
          <p:cNvSpPr>
            <a:spLocks noGrp="1"/>
          </p:cNvSpPr>
          <p:nvPr>
            <p:ph type="ftr" sz="quarter" idx="11"/>
          </p:nvPr>
        </p:nvSpPr>
        <p:spPr/>
        <p:txBody>
          <a:bodyPr/>
          <a:lstStyle>
            <a:lvl1pPr>
              <a:defRPr/>
            </a:lvl1pPr>
          </a:lstStyle>
          <a:p>
            <a:endParaRPr lang="zh-CN" altLang="en-US" dirty="0"/>
          </a:p>
        </p:txBody>
      </p:sp>
      <p:sp>
        <p:nvSpPr>
          <p:cNvPr id="5" name="灯片编号占位符 4"/>
          <p:cNvSpPr>
            <a:spLocks noGrp="1"/>
          </p:cNvSpPr>
          <p:nvPr>
            <p:ph type="sldNum" sz="quarter" idx="12"/>
          </p:nvPr>
        </p:nvSpPr>
        <p:spPr/>
        <p:txBody>
          <a:bodyPr/>
          <a:lstStyle>
            <a:lvl1pPr>
              <a:defRPr/>
            </a:lvl1pPr>
          </a:lstStyle>
          <a:p>
            <a:fld id="{565CE74E-AB26-4998-AD42-012C4C1AD076}"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D997B5FA-0921-464F-AAE1-844C04324D75}" type="datetimeFigureOut">
              <a:rPr lang="zh-CN" altLang="en-US" smtClean="0"/>
              <a:pPr/>
              <a:t>2026/2/20</a:t>
            </a:fld>
            <a:endParaRPr lang="zh-CN" altLang="en-US" dirty="0"/>
          </a:p>
        </p:txBody>
      </p:sp>
      <p:sp>
        <p:nvSpPr>
          <p:cNvPr id="3" name="页脚占位符 2"/>
          <p:cNvSpPr>
            <a:spLocks noGrp="1"/>
          </p:cNvSpPr>
          <p:nvPr>
            <p:ph type="ftr" sz="quarter" idx="11"/>
          </p:nvPr>
        </p:nvSpPr>
        <p:spPr/>
        <p:txBody>
          <a:bodyPr/>
          <a:lstStyle>
            <a:lvl1pPr>
              <a:defRPr/>
            </a:lvl1pPr>
          </a:lstStyle>
          <a:p>
            <a:endParaRPr lang="zh-CN" altLang="en-US" dirty="0"/>
          </a:p>
        </p:txBody>
      </p:sp>
      <p:sp>
        <p:nvSpPr>
          <p:cNvPr id="4" name="灯片编号占位符 3"/>
          <p:cNvSpPr>
            <a:spLocks noGrp="1"/>
          </p:cNvSpPr>
          <p:nvPr>
            <p:ph type="sldNum" sz="quarter" idx="12"/>
          </p:nvPr>
        </p:nvSpPr>
        <p:spPr/>
        <p:txBody>
          <a:bodyPr/>
          <a:lstStyle>
            <a:lvl1pPr>
              <a:defRPr/>
            </a:lvl1pPr>
          </a:lstStyle>
          <a:p>
            <a:fld id="{565CE74E-AB26-4998-AD42-012C4C1AD076}"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dirty="0"/>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p:cNvSpPr>
            <a:spLocks noGrp="1"/>
          </p:cNvSpPr>
          <p:nvPr>
            <p:ph type="dt" sz="half" idx="10"/>
          </p:nvPr>
        </p:nvSpPr>
        <p:spPr/>
        <p:txBody>
          <a:bodyPr/>
          <a:lstStyle>
            <a:lvl1pPr>
              <a:defRPr/>
            </a:lvl1pPr>
          </a:lstStyle>
          <a:p>
            <a:fld id="{D997B5FA-0921-464F-AAE1-844C04324D75}" type="datetimeFigureOut">
              <a:rPr lang="zh-CN" altLang="en-US" smtClean="0"/>
              <a:pPr/>
              <a:t>2026/2/20</a:t>
            </a:fld>
            <a:endParaRPr lang="zh-CN" altLang="en-US" dirty="0"/>
          </a:p>
        </p:txBody>
      </p:sp>
      <p:sp>
        <p:nvSpPr>
          <p:cNvPr id="6" name="页脚占位符 5"/>
          <p:cNvSpPr>
            <a:spLocks noGrp="1"/>
          </p:cNvSpPr>
          <p:nvPr>
            <p:ph type="ftr" sz="quarter" idx="11"/>
          </p:nvPr>
        </p:nvSpPr>
        <p:spPr/>
        <p:txBody>
          <a:bodyPr/>
          <a:lstStyle>
            <a:lvl1pPr>
              <a:defRPr/>
            </a:lvl1pPr>
          </a:lstStyle>
          <a:p>
            <a:endParaRPr lang="zh-CN" altLang="en-US" dirty="0"/>
          </a:p>
        </p:txBody>
      </p:sp>
      <p:sp>
        <p:nvSpPr>
          <p:cNvPr id="7" name="灯片编号占位符 6"/>
          <p:cNvSpPr>
            <a:spLocks noGrp="1"/>
          </p:cNvSpPr>
          <p:nvPr>
            <p:ph type="sldNum" sz="quarter" idx="12"/>
          </p:nvPr>
        </p:nvSpPr>
        <p:spPr/>
        <p:txBody>
          <a:bodyPr/>
          <a:lstStyle>
            <a:lvl1pPr>
              <a:defRPr/>
            </a:lvl1pPr>
          </a:lstStyle>
          <a:p>
            <a:fld id="{565CE74E-AB26-4998-AD42-012C4C1AD076}"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dirty="0"/>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p:cNvSpPr>
            <a:spLocks noGrp="1"/>
          </p:cNvSpPr>
          <p:nvPr>
            <p:ph type="dt" sz="half" idx="10"/>
          </p:nvPr>
        </p:nvSpPr>
        <p:spPr/>
        <p:txBody>
          <a:bodyPr/>
          <a:lstStyle>
            <a:lvl1pPr>
              <a:defRPr/>
            </a:lvl1pPr>
          </a:lstStyle>
          <a:p>
            <a:fld id="{D997B5FA-0921-464F-AAE1-844C04324D75}" type="datetimeFigureOut">
              <a:rPr lang="zh-CN" altLang="en-US" smtClean="0"/>
              <a:pPr/>
              <a:t>2026/2/20</a:t>
            </a:fld>
            <a:endParaRPr lang="zh-CN" altLang="en-US" dirty="0"/>
          </a:p>
        </p:txBody>
      </p:sp>
      <p:sp>
        <p:nvSpPr>
          <p:cNvPr id="6" name="页脚占位符 5"/>
          <p:cNvSpPr>
            <a:spLocks noGrp="1"/>
          </p:cNvSpPr>
          <p:nvPr>
            <p:ph type="ftr" sz="quarter" idx="11"/>
          </p:nvPr>
        </p:nvSpPr>
        <p:spPr/>
        <p:txBody>
          <a:bodyPr/>
          <a:lstStyle>
            <a:lvl1pPr>
              <a:defRPr/>
            </a:lvl1pPr>
          </a:lstStyle>
          <a:p>
            <a:endParaRPr lang="zh-CN" altLang="en-US" dirty="0"/>
          </a:p>
        </p:txBody>
      </p:sp>
      <p:sp>
        <p:nvSpPr>
          <p:cNvPr id="7" name="灯片编号占位符 6"/>
          <p:cNvSpPr>
            <a:spLocks noGrp="1"/>
          </p:cNvSpPr>
          <p:nvPr>
            <p:ph type="sldNum" sz="quarter" idx="12"/>
          </p:nvPr>
        </p:nvSpPr>
        <p:spPr/>
        <p:txBody>
          <a:bodyPr/>
          <a:lstStyle>
            <a:lvl1pPr>
              <a:defRPr/>
            </a:lvl1pPr>
          </a:lstStyle>
          <a:p>
            <a:fld id="{565CE74E-AB26-4998-AD42-012C4C1AD076}"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Times New Roman" panose="02020603050405020304" pitchFamily="18" charset="0"/>
                <a:ea typeface="OPPOSans M" panose="00020600040101010101" charset="-122"/>
                <a:cs typeface="Times New Roman" panose="02020603050405020304" pitchFamily="18" charset="0"/>
              </a:defRPr>
            </a:lvl1pPr>
          </a:lstStyle>
          <a:p>
            <a:fld id="{D997B5FA-0921-464F-AAE1-844C04324D75}" type="datetimeFigureOut">
              <a:rPr lang="zh-CN" altLang="en-US" smtClean="0"/>
              <a:pPr/>
              <a:t>2026/2/20</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Times New Roman" panose="02020603050405020304" pitchFamily="18" charset="0"/>
                <a:ea typeface="OPPOSans M" panose="00020600040101010101" charset="-122"/>
                <a:cs typeface="Times New Roman" panose="02020603050405020304" pitchFamily="18" charset="0"/>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Times New Roman" panose="02020603050405020304" pitchFamily="18" charset="0"/>
                <a:ea typeface="OPPOSans M" panose="00020600040101010101" charset="-122"/>
                <a:cs typeface="Times New Roman" panose="02020603050405020304" pitchFamily="18" charset="0"/>
              </a:defRPr>
            </a:lvl1pPr>
          </a:lstStyle>
          <a:p>
            <a:fld id="{565CE74E-AB26-4998-AD42-012C4C1AD076}" type="slidenum">
              <a:rPr lang="zh-CN" altLang="en-US" smtClean="0"/>
              <a:pPr/>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OPPOSans M" panose="00020600040101010101" charset="-122"/>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OPPOSans M" panose="00020600040101010101" charset="-122"/>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OPPOSans M" panose="00020600040101010101" charset="-122"/>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OPPOSans M" panose="00020600040101010101" charset="-122"/>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OPPOSans M" panose="00020600040101010101" charset="-122"/>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OPPOSans M" panose="00020600040101010101" charset="-122"/>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3" Type="http://schemas.openxmlformats.org/officeDocument/2006/relationships/tags" Target="../tags/tag3.xml"/><Relationship Id="rId21" Type="http://schemas.openxmlformats.org/officeDocument/2006/relationships/slideLayout" Target="../slideLayouts/slideLayout7.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tags" Target="../tags/tag20.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19" Type="http://schemas.openxmlformats.org/officeDocument/2006/relationships/tags" Target="../tags/tag19.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tags" Target="../tags/tag28.xml"/><Relationship Id="rId3" Type="http://schemas.openxmlformats.org/officeDocument/2006/relationships/tags" Target="../tags/tag23.xml"/><Relationship Id="rId7" Type="http://schemas.openxmlformats.org/officeDocument/2006/relationships/tags" Target="../tags/tag27.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9"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8" Type="http://schemas.openxmlformats.org/officeDocument/2006/relationships/tags" Target="../tags/tag36.xml"/><Relationship Id="rId13" Type="http://schemas.openxmlformats.org/officeDocument/2006/relationships/tags" Target="../tags/tag41.xml"/><Relationship Id="rId18" Type="http://schemas.openxmlformats.org/officeDocument/2006/relationships/tags" Target="../tags/tag46.xml"/><Relationship Id="rId3" Type="http://schemas.openxmlformats.org/officeDocument/2006/relationships/tags" Target="../tags/tag31.xml"/><Relationship Id="rId21" Type="http://schemas.openxmlformats.org/officeDocument/2006/relationships/slideLayout" Target="../slideLayouts/slideLayout7.xml"/><Relationship Id="rId7" Type="http://schemas.openxmlformats.org/officeDocument/2006/relationships/tags" Target="../tags/tag35.xml"/><Relationship Id="rId12" Type="http://schemas.openxmlformats.org/officeDocument/2006/relationships/tags" Target="../tags/tag40.xml"/><Relationship Id="rId17" Type="http://schemas.openxmlformats.org/officeDocument/2006/relationships/tags" Target="../tags/tag45.xml"/><Relationship Id="rId2" Type="http://schemas.openxmlformats.org/officeDocument/2006/relationships/tags" Target="../tags/tag30.xml"/><Relationship Id="rId16" Type="http://schemas.openxmlformats.org/officeDocument/2006/relationships/tags" Target="../tags/tag44.xml"/><Relationship Id="rId20" Type="http://schemas.openxmlformats.org/officeDocument/2006/relationships/tags" Target="../tags/tag48.xml"/><Relationship Id="rId1" Type="http://schemas.openxmlformats.org/officeDocument/2006/relationships/tags" Target="../tags/tag29.xml"/><Relationship Id="rId6" Type="http://schemas.openxmlformats.org/officeDocument/2006/relationships/tags" Target="../tags/tag34.xml"/><Relationship Id="rId11" Type="http://schemas.openxmlformats.org/officeDocument/2006/relationships/tags" Target="../tags/tag39.xml"/><Relationship Id="rId5" Type="http://schemas.openxmlformats.org/officeDocument/2006/relationships/tags" Target="../tags/tag33.xml"/><Relationship Id="rId15" Type="http://schemas.openxmlformats.org/officeDocument/2006/relationships/tags" Target="../tags/tag43.xml"/><Relationship Id="rId10" Type="http://schemas.openxmlformats.org/officeDocument/2006/relationships/tags" Target="../tags/tag38.xml"/><Relationship Id="rId19" Type="http://schemas.openxmlformats.org/officeDocument/2006/relationships/tags" Target="../tags/tag47.xml"/><Relationship Id="rId4" Type="http://schemas.openxmlformats.org/officeDocument/2006/relationships/tags" Target="../tags/tag32.xml"/><Relationship Id="rId9" Type="http://schemas.openxmlformats.org/officeDocument/2006/relationships/tags" Target="../tags/tag37.xml"/><Relationship Id="rId14" Type="http://schemas.openxmlformats.org/officeDocument/2006/relationships/tags" Target="../tags/tag42.xml"/></Relationships>
</file>

<file path=ppt/slides/_rels/slide33.xml.rels><?xml version="1.0" encoding="UTF-8" standalone="yes"?>
<Relationships xmlns="http://schemas.openxmlformats.org/package/2006/relationships"><Relationship Id="rId8" Type="http://schemas.openxmlformats.org/officeDocument/2006/relationships/tags" Target="../tags/tag56.xml"/><Relationship Id="rId3" Type="http://schemas.openxmlformats.org/officeDocument/2006/relationships/tags" Target="../tags/tag51.xml"/><Relationship Id="rId7" Type="http://schemas.openxmlformats.org/officeDocument/2006/relationships/tags" Target="../tags/tag55.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tags" Target="../tags/tag54.xml"/><Relationship Id="rId5" Type="http://schemas.openxmlformats.org/officeDocument/2006/relationships/tags" Target="../tags/tag53.xml"/><Relationship Id="rId4" Type="http://schemas.openxmlformats.org/officeDocument/2006/relationships/tags" Target="../tags/tag52.xml"/><Relationship Id="rId9"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pexels-david-jakab-976473"/>
          <p:cNvPicPr>
            <a:picLocks noChangeAspect="1"/>
          </p:cNvPicPr>
          <p:nvPr/>
        </p:nvPicPr>
        <p:blipFill>
          <a:blip r:embed="rId2">
            <a:grayscl/>
          </a:blip>
          <a:srcRect t="10093" b="10093"/>
          <a:stretch>
            <a:fillRect/>
          </a:stretch>
        </p:blipFill>
        <p:spPr>
          <a:xfrm>
            <a:off x="0" y="0"/>
            <a:ext cx="12192635" cy="6858635"/>
          </a:xfrm>
          <a:prstGeom prst="rect">
            <a:avLst/>
          </a:prstGeom>
        </p:spPr>
      </p:pic>
      <p:sp>
        <p:nvSpPr>
          <p:cNvPr id="5" name="矩形 4"/>
          <p:cNvSpPr/>
          <p:nvPr/>
        </p:nvSpPr>
        <p:spPr>
          <a:xfrm>
            <a:off x="0" y="-635"/>
            <a:ext cx="12192000" cy="6858635"/>
          </a:xfrm>
          <a:prstGeom prst="rect">
            <a:avLst/>
          </a:prstGeom>
          <a:solidFill>
            <a:srgbClr val="00022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矩形 7"/>
          <p:cNvSpPr/>
          <p:nvPr/>
        </p:nvSpPr>
        <p:spPr>
          <a:xfrm>
            <a:off x="13528675" y="-784225"/>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14" name="组合 13"/>
          <p:cNvGrpSpPr/>
          <p:nvPr/>
        </p:nvGrpSpPr>
        <p:grpSpPr>
          <a:xfrm>
            <a:off x="8808720" y="635"/>
            <a:ext cx="3383280" cy="6858000"/>
            <a:chOff x="12158" y="1"/>
            <a:chExt cx="7042" cy="10800"/>
          </a:xfrm>
          <a:solidFill>
            <a:srgbClr val="0279FE"/>
          </a:solidFill>
        </p:grpSpPr>
        <p:sp>
          <p:nvSpPr>
            <p:cNvPr id="7" name="任意多边形 6"/>
            <p:cNvSpPr/>
            <p:nvPr/>
          </p:nvSpPr>
          <p:spPr>
            <a:xfrm>
              <a:off x="13062" y="1"/>
              <a:ext cx="6139"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 fmla="*/ q2 w 1"/>
                <a:gd name="it" fmla="*/ q2 h 1"/>
                <a:gd name="ir" fmla="+- r 0 il"/>
                <a:gd name="ib" fmla="+- b 0 it"/>
                <a:gd name="q3" fmla="*/ h hc x2"/>
                <a:gd name="y1" fmla="pin 0 q3 h"/>
                <a:gd name="y2" fmla="+- b 0 y1"/>
              </a:gdLst>
              <a:ahLst/>
              <a:cxnLst>
                <a:cxn ang="3cd4">
                  <a:pos x="hc" y="y2"/>
                </a:cxn>
                <a:cxn ang="3cd4">
                  <a:pos x="x4" y="t"/>
                </a:cxn>
                <a:cxn ang="0">
                  <a:pos x="x6" y="vc"/>
                </a:cxn>
                <a:cxn ang="cd4">
                  <a:pos x="x3" y="b"/>
                </a:cxn>
                <a:cxn ang="cd4">
                  <a:pos x="hc" y="y1"/>
                </a:cxn>
                <a:cxn ang="cd2">
                  <a:pos x="x1" y="vc"/>
                </a:cxn>
              </a:cxnLst>
              <a:rect l="l" t="t" r="r" b="b"/>
              <a:pathLst>
                <a:path w="6139" h="10800">
                  <a:moveTo>
                    <a:pt x="0" y="10800"/>
                  </a:moveTo>
                  <a:lnTo>
                    <a:pt x="1921" y="0"/>
                  </a:lnTo>
                  <a:lnTo>
                    <a:pt x="6139" y="0"/>
                  </a:lnTo>
                  <a:lnTo>
                    <a:pt x="6139" y="8686"/>
                  </a:lnTo>
                  <a:lnTo>
                    <a:pt x="5763" y="10800"/>
                  </a:lnTo>
                  <a:lnTo>
                    <a:pt x="0" y="10800"/>
                  </a:lnTo>
                  <a:close/>
                </a:path>
              </a:pathLst>
            </a:custGeom>
            <a:solidFill>
              <a:srgbClr val="0279F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任意多边形 9"/>
            <p:cNvSpPr/>
            <p:nvPr/>
          </p:nvSpPr>
          <p:spPr>
            <a:xfrm>
              <a:off x="12158" y="1"/>
              <a:ext cx="2450"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 fmla="*/ q2 w 1"/>
                <a:gd name="it" fmla="*/ q2 h 1"/>
                <a:gd name="ir" fmla="+- r 0 il"/>
                <a:gd name="ib" fmla="+- b 0 it"/>
                <a:gd name="q3" fmla="*/ h hc x2"/>
                <a:gd name="y1" fmla="pin 0 q3 h"/>
                <a:gd name="y2" fmla="+- b 0 y1"/>
              </a:gdLst>
              <a:ahLst/>
              <a:cxnLst>
                <a:cxn ang="3cd4">
                  <a:pos x="hc" y="y2"/>
                </a:cxn>
                <a:cxn ang="3cd4">
                  <a:pos x="x4" y="t"/>
                </a:cxn>
                <a:cxn ang="0">
                  <a:pos x="x6" y="vc"/>
                </a:cxn>
                <a:cxn ang="cd4">
                  <a:pos x="x3" y="b"/>
                </a:cxn>
                <a:cxn ang="cd4">
                  <a:pos x="hc" y="y1"/>
                </a:cxn>
                <a:cxn ang="cd2">
                  <a:pos x="x1" y="vc"/>
                </a:cxn>
              </a:cxnLst>
              <a:rect l="l" t="t" r="r" b="b"/>
              <a:pathLst>
                <a:path w="2450" h="10800">
                  <a:moveTo>
                    <a:pt x="1921" y="0"/>
                  </a:moveTo>
                  <a:lnTo>
                    <a:pt x="2450" y="0"/>
                  </a:lnTo>
                  <a:lnTo>
                    <a:pt x="529" y="10800"/>
                  </a:lnTo>
                  <a:lnTo>
                    <a:pt x="0" y="10800"/>
                  </a:lnTo>
                  <a:lnTo>
                    <a:pt x="1921" y="0"/>
                  </a:lnTo>
                  <a:close/>
                </a:path>
              </a:pathLst>
            </a:custGeom>
            <a:solidFill>
              <a:srgbClr val="0279F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6" name="文本框 5"/>
          <p:cNvSpPr txBox="1"/>
          <p:nvPr/>
        </p:nvSpPr>
        <p:spPr>
          <a:xfrm>
            <a:off x="591792" y="1627058"/>
            <a:ext cx="8216293" cy="1015663"/>
          </a:xfrm>
          <a:prstGeom prst="rect">
            <a:avLst/>
          </a:prstGeom>
          <a:noFill/>
        </p:spPr>
        <p:txBody>
          <a:bodyPr wrap="square" rtlCol="0">
            <a:spAutoFit/>
          </a:bodyPr>
          <a:lstStyle/>
          <a:p>
            <a:pPr algn="l"/>
            <a:r>
              <a:rPr lang="en-US" altLang="zh-CN" sz="6000" b="1" dirty="0" err="1">
                <a:solidFill>
                  <a:srgbClr val="0279FE"/>
                </a:solidFill>
                <a:latin typeface="Times New Roman" panose="02020603050405020304" pitchFamily="18" charset="0"/>
                <a:cs typeface="Times New Roman" panose="02020603050405020304" pitchFamily="18" charset="0"/>
              </a:rPr>
              <a:t>Cognichip</a:t>
            </a:r>
            <a:r>
              <a:rPr lang="en-US" altLang="zh-CN" sz="6000" b="1" dirty="0">
                <a:solidFill>
                  <a:srgbClr val="0279FE"/>
                </a:solidFill>
                <a:latin typeface="Times New Roman" panose="02020603050405020304" pitchFamily="18" charset="0"/>
                <a:cs typeface="Times New Roman" panose="02020603050405020304" pitchFamily="18" charset="0"/>
              </a:rPr>
              <a:t> </a:t>
            </a:r>
            <a:r>
              <a:rPr lang="en-US" altLang="zh-CN" sz="6000" b="1" dirty="0">
                <a:solidFill>
                  <a:schemeClr val="bg1"/>
                </a:solidFill>
                <a:latin typeface="Times New Roman" panose="02020603050405020304" pitchFamily="18" charset="0"/>
                <a:cs typeface="Times New Roman" panose="02020603050405020304" pitchFamily="18" charset="0"/>
              </a:rPr>
              <a:t>Hackathon</a:t>
            </a:r>
          </a:p>
        </p:txBody>
      </p:sp>
      <p:grpSp>
        <p:nvGrpSpPr>
          <p:cNvPr id="18" name="组合 17"/>
          <p:cNvGrpSpPr/>
          <p:nvPr/>
        </p:nvGrpSpPr>
        <p:grpSpPr>
          <a:xfrm>
            <a:off x="749935" y="473075"/>
            <a:ext cx="2163445" cy="368300"/>
            <a:chOff x="440" y="682"/>
            <a:chExt cx="3407" cy="580"/>
          </a:xfrm>
        </p:grpSpPr>
        <p:sp>
          <p:nvSpPr>
            <p:cNvPr id="15" name="文本框 14"/>
            <p:cNvSpPr txBox="1"/>
            <p:nvPr/>
          </p:nvSpPr>
          <p:spPr>
            <a:xfrm>
              <a:off x="673" y="682"/>
              <a:ext cx="3175" cy="580"/>
            </a:xfrm>
            <a:prstGeom prst="rect">
              <a:avLst/>
            </a:prstGeom>
            <a:noFill/>
          </p:spPr>
          <p:txBody>
            <a:bodyPr wrap="square" rtlCol="0">
              <a:spAutoFit/>
            </a:bodyPr>
            <a:lstStyle/>
            <a:p>
              <a:r>
                <a:rPr lang="en-US" altLang="zh-CN" dirty="0">
                  <a:solidFill>
                    <a:schemeClr val="bg1"/>
                  </a:solidFill>
                  <a:latin typeface="Times New Roman" panose="02020603050405020304" pitchFamily="18" charset="0"/>
                  <a:ea typeface="OPPOSans B" panose="00020600040101010101" charset="-122"/>
                  <a:cs typeface="Times New Roman" panose="02020603050405020304" pitchFamily="18" charset="0"/>
                </a:rPr>
                <a:t>TRAIN NEO BIT</a:t>
              </a:r>
            </a:p>
          </p:txBody>
        </p:sp>
        <p:sp>
          <p:nvSpPr>
            <p:cNvPr id="17" name="椭圆 16"/>
            <p:cNvSpPr/>
            <p:nvPr/>
          </p:nvSpPr>
          <p:spPr>
            <a:xfrm>
              <a:off x="440" y="855"/>
              <a:ext cx="233" cy="2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grpSp>
        <p:nvGrpSpPr>
          <p:cNvPr id="22" name="组合 21"/>
          <p:cNvGrpSpPr/>
          <p:nvPr/>
        </p:nvGrpSpPr>
        <p:grpSpPr>
          <a:xfrm>
            <a:off x="749935" y="2975366"/>
            <a:ext cx="8808262" cy="1076960"/>
            <a:chOff x="1010" y="6771"/>
            <a:chExt cx="7017" cy="1696"/>
          </a:xfrm>
        </p:grpSpPr>
        <p:sp>
          <p:nvSpPr>
            <p:cNvPr id="20" name="文本框 19"/>
            <p:cNvSpPr txBox="1"/>
            <p:nvPr/>
          </p:nvSpPr>
          <p:spPr>
            <a:xfrm>
              <a:off x="1211" y="6771"/>
              <a:ext cx="6816" cy="1696"/>
            </a:xfrm>
            <a:prstGeom prst="rect">
              <a:avLst/>
            </a:prstGeom>
            <a:noFill/>
          </p:spPr>
          <p:txBody>
            <a:bodyPr wrap="square" rtlCol="0">
              <a:spAutoFit/>
            </a:bodyPr>
            <a:lstStyle/>
            <a:p>
              <a:pPr algn="l"/>
              <a:r>
                <a:rPr lang="en-US" altLang="zh-CN" sz="3200" dirty="0" err="1">
                  <a:solidFill>
                    <a:schemeClr val="bg1">
                      <a:alpha val="80000"/>
                    </a:schemeClr>
                  </a:solidFill>
                  <a:latin typeface="Times New Roman" panose="02020603050405020304" pitchFamily="18" charset="0"/>
                  <a:ea typeface="OPPOSans B" panose="00020600040101010101" charset="-122"/>
                  <a:cs typeface="Times New Roman" panose="02020603050405020304" pitchFamily="18" charset="0"/>
                </a:rPr>
                <a:t>EcoTraining</a:t>
              </a:r>
              <a:r>
                <a:rPr lang="en-US" altLang="zh-CN" sz="3200" dirty="0">
                  <a:solidFill>
                    <a:schemeClr val="bg1">
                      <a:alpha val="80000"/>
                    </a:schemeClr>
                  </a:solidFill>
                  <a:latin typeface="Times New Roman" panose="02020603050405020304" pitchFamily="18" charset="0"/>
                  <a:ea typeface="OPPOSans B" panose="00020600040101010101" charset="-122"/>
                  <a:cs typeface="Times New Roman" panose="02020603050405020304" pitchFamily="18" charset="0"/>
                </a:rPr>
                <a:t>: An Energy-Efficient Hardware Design for Gradient Compression in LLM Training</a:t>
              </a:r>
            </a:p>
          </p:txBody>
        </p:sp>
        <p:cxnSp>
          <p:nvCxnSpPr>
            <p:cNvPr id="21" name="直接连接符 20"/>
            <p:cNvCxnSpPr/>
            <p:nvPr/>
          </p:nvCxnSpPr>
          <p:spPr>
            <a:xfrm>
              <a:off x="1010" y="6864"/>
              <a:ext cx="0" cy="719"/>
            </a:xfrm>
            <a:prstGeom prst="line">
              <a:avLst/>
            </a:prstGeom>
            <a:ln w="7620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749935" y="5672062"/>
            <a:ext cx="6358777" cy="456565"/>
            <a:chOff x="1181" y="8772"/>
            <a:chExt cx="5716" cy="889"/>
          </a:xfrm>
        </p:grpSpPr>
        <p:sp>
          <p:nvSpPr>
            <p:cNvPr id="23" name="矩形 22"/>
            <p:cNvSpPr/>
            <p:nvPr/>
          </p:nvSpPr>
          <p:spPr>
            <a:xfrm>
              <a:off x="1181" y="8772"/>
              <a:ext cx="5716" cy="889"/>
            </a:xfrm>
            <a:prstGeom prst="rect">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4" name="文本框 23"/>
            <p:cNvSpPr txBox="1"/>
            <p:nvPr/>
          </p:nvSpPr>
          <p:spPr>
            <a:xfrm>
              <a:off x="1181" y="8926"/>
              <a:ext cx="5716" cy="719"/>
            </a:xfrm>
            <a:prstGeom prst="rect">
              <a:avLst/>
            </a:prstGeom>
            <a:noFill/>
          </p:spPr>
          <p:txBody>
            <a:bodyPr wrap="square" rtlCol="0">
              <a:spAutoFit/>
            </a:bodyPr>
            <a:lstStyle/>
            <a:p>
              <a:pPr algn="ctr"/>
              <a:r>
                <a:rPr lang="en-US" altLang="zh-CN" dirty="0">
                  <a:solidFill>
                    <a:schemeClr val="bg1"/>
                  </a:solidFill>
                  <a:latin typeface="Times New Roman" panose="02020603050405020304" pitchFamily="18" charset="0"/>
                  <a:ea typeface="OPPOSans B" panose="00020600040101010101" charset="-122"/>
                  <a:cs typeface="Times New Roman" panose="02020603050405020304" pitchFamily="18" charset="0"/>
                </a:rPr>
                <a:t>By Feiyu Jia, Heng Pu, </a:t>
              </a:r>
              <a:r>
                <a:rPr lang="en-US" altLang="zh-CN" dirty="0" err="1">
                  <a:solidFill>
                    <a:schemeClr val="bg1"/>
                  </a:solidFill>
                  <a:latin typeface="Times New Roman" panose="02020603050405020304" pitchFamily="18" charset="0"/>
                  <a:ea typeface="OPPOSans B" panose="00020600040101010101" charset="-122"/>
                  <a:cs typeface="Times New Roman" panose="02020603050405020304" pitchFamily="18" charset="0"/>
                </a:rPr>
                <a:t>Lixuan</a:t>
              </a:r>
              <a:r>
                <a:rPr lang="en-US" altLang="zh-CN" dirty="0">
                  <a:solidFill>
                    <a:schemeClr val="bg1"/>
                  </a:solidFill>
                  <a:latin typeface="Times New Roman" panose="02020603050405020304" pitchFamily="18" charset="0"/>
                  <a:ea typeface="OPPOSans B" panose="00020600040101010101" charset="-122"/>
                  <a:cs typeface="Times New Roman" panose="02020603050405020304" pitchFamily="18" charset="0"/>
                </a:rPr>
                <a:t> Xu, Yuhan Jiang</a:t>
              </a:r>
            </a:p>
          </p:txBody>
        </p:sp>
      </p:grpSp>
      <p:sp>
        <p:nvSpPr>
          <p:cNvPr id="3" name="文本框 2">
            <a:extLst>
              <a:ext uri="{FF2B5EF4-FFF2-40B4-BE49-F238E27FC236}">
                <a16:creationId xmlns:a16="http://schemas.microsoft.com/office/drawing/2014/main" id="{4C0D7E72-6ADF-139B-C362-F10FFA0B4826}"/>
              </a:ext>
            </a:extLst>
          </p:cNvPr>
          <p:cNvSpPr txBox="1"/>
          <p:nvPr/>
        </p:nvSpPr>
        <p:spPr>
          <a:xfrm>
            <a:off x="749934" y="6205591"/>
            <a:ext cx="7317431" cy="369332"/>
          </a:xfrm>
          <a:prstGeom prst="rect">
            <a:avLst/>
          </a:prstGeom>
          <a:noFill/>
        </p:spPr>
        <p:txBody>
          <a:bodyPr wrap="square" rtlCol="0">
            <a:spAutoFit/>
          </a:bodyPr>
          <a:lstStyle/>
          <a:p>
            <a:r>
              <a:rPr lang="en-US" altLang="zh-CN" dirty="0">
                <a:solidFill>
                  <a:schemeClr val="bg1"/>
                </a:solidFill>
                <a:latin typeface="Times New Roman" panose="02020603050405020304" pitchFamily="18" charset="0"/>
                <a:ea typeface="OPPOSans B" panose="00020600040101010101" charset="-122"/>
                <a:cs typeface="Times New Roman" panose="02020603050405020304" pitchFamily="18" charset="0"/>
              </a:rPr>
              <a:t>https://github.com/fjia-xu/Cognichip-Hackathon-by-Train-Neo-Bit.git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307C9C-E5FB-7A4E-AEFA-C4D01EE78247}"/>
            </a:ext>
          </a:extLst>
        </p:cNvPr>
        <p:cNvGrpSpPr/>
        <p:nvPr/>
      </p:nvGrpSpPr>
      <p:grpSpPr>
        <a:xfrm>
          <a:off x="0" y="0"/>
          <a:ext cx="0" cy="0"/>
          <a:chOff x="0" y="0"/>
          <a:chExt cx="0" cy="0"/>
        </a:xfrm>
      </p:grpSpPr>
      <p:grpSp>
        <p:nvGrpSpPr>
          <p:cNvPr id="11" name="组合 10">
            <a:extLst>
              <a:ext uri="{FF2B5EF4-FFF2-40B4-BE49-F238E27FC236}">
                <a16:creationId xmlns:a16="http://schemas.microsoft.com/office/drawing/2014/main" id="{E04112DC-76E2-64CA-535C-7204CC110AF0}"/>
              </a:ext>
            </a:extLst>
          </p:cNvPr>
          <p:cNvGrpSpPr/>
          <p:nvPr/>
        </p:nvGrpSpPr>
        <p:grpSpPr>
          <a:xfrm>
            <a:off x="0" y="743585"/>
            <a:ext cx="11162030" cy="109366"/>
            <a:chOff x="-22" y="1363"/>
            <a:chExt cx="17578" cy="280"/>
          </a:xfrm>
        </p:grpSpPr>
        <p:sp>
          <p:nvSpPr>
            <p:cNvPr id="7" name="任意多边形 6">
              <a:extLst>
                <a:ext uri="{FF2B5EF4-FFF2-40B4-BE49-F238E27FC236}">
                  <a16:creationId xmlns:a16="http://schemas.microsoft.com/office/drawing/2014/main" id="{2D05E7AF-9717-BABD-3896-1EDB4D392824}"/>
                </a:ext>
              </a:extLst>
            </p:cNvPr>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a:extLst>
                <a:ext uri="{FF2B5EF4-FFF2-40B4-BE49-F238E27FC236}">
                  <a16:creationId xmlns:a16="http://schemas.microsoft.com/office/drawing/2014/main" id="{6E29637F-161C-FA0C-39BC-1AE9D4FD5CB5}"/>
                </a:ext>
              </a:extLst>
            </p:cNvPr>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a:extLst>
              <a:ext uri="{FF2B5EF4-FFF2-40B4-BE49-F238E27FC236}">
                <a16:creationId xmlns:a16="http://schemas.microsoft.com/office/drawing/2014/main" id="{1FDBF4FF-D41D-A1CA-FD19-2B31831662DF}"/>
              </a:ext>
            </a:extLst>
          </p:cNvPr>
          <p:cNvSpPr txBox="1"/>
          <p:nvPr/>
        </p:nvSpPr>
        <p:spPr>
          <a:xfrm>
            <a:off x="190500" y="221615"/>
            <a:ext cx="9557349" cy="1384995"/>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Gradient Compressor Architecture: L1 Accumulator </a:t>
            </a:r>
          </a:p>
          <a:p>
            <a:pPr lvl="0"/>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 </a:t>
            </a:r>
          </a:p>
          <a:p>
            <a:pPr lvl="0" algn="l">
              <a:buClrTx/>
              <a:buSzTx/>
              <a:buFontTx/>
            </a:pP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 </a:t>
            </a:r>
          </a:p>
        </p:txBody>
      </p:sp>
      <p:sp>
        <p:nvSpPr>
          <p:cNvPr id="3" name="文本框 2">
            <a:extLst>
              <a:ext uri="{FF2B5EF4-FFF2-40B4-BE49-F238E27FC236}">
                <a16:creationId xmlns:a16="http://schemas.microsoft.com/office/drawing/2014/main" id="{E09B9143-AB8E-909D-CEF1-3E0E9E2F59CF}"/>
              </a:ext>
            </a:extLst>
          </p:cNvPr>
          <p:cNvSpPr txBox="1"/>
          <p:nvPr/>
        </p:nvSpPr>
        <p:spPr>
          <a:xfrm>
            <a:off x="6096000" y="1152525"/>
            <a:ext cx="5684976" cy="5483860"/>
          </a:xfrm>
          <a:prstGeom prst="rect">
            <a:avLst/>
          </a:prstGeom>
        </p:spPr>
        <p:txBody>
          <a:bodyPr>
            <a:noAutofit/>
          </a:bodyPr>
          <a:lstStyle/>
          <a:p>
            <a:pPr algn="l" defTabSz="266700">
              <a:spcBef>
                <a:spcPts val="500"/>
              </a:spcBef>
              <a:spcAft>
                <a:spcPts val="500"/>
              </a:spcAft>
            </a:pPr>
            <a:r>
              <a:rPr lang="en-US" altLang="zh-CN" sz="2400" b="1" dirty="0">
                <a:latin typeface="Times New Roman" panose="02020603050405020304" pitchFamily="18" charset="0"/>
                <a:ea typeface="等线" panose="02010600030101010101" pitchFamily="2" charset="-122"/>
                <a:cs typeface="Times New Roman" panose="02020603050405020304" pitchFamily="18" charset="0"/>
              </a:rPr>
              <a:t>Stage 2: L1 Accumulator (Set-Associative)</a:t>
            </a: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The </a:t>
            </a:r>
            <a:r>
              <a:rPr lang="en-US" altLang="zh-CN" sz="1600" b="1" dirty="0">
                <a:latin typeface="Times New Roman" panose="02020603050405020304" pitchFamily="18" charset="0"/>
                <a:ea typeface="等线" panose="02010600030101010101" pitchFamily="2" charset="-122"/>
                <a:cs typeface="Times New Roman" panose="02020603050405020304" pitchFamily="18" charset="0"/>
              </a:rPr>
              <a:t>Accumulator</a:t>
            </a: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 is designed to accumulate small gradients efficiently. It is implemented as a set-associative L1 structure.</a:t>
            </a: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When a small gradient arrives:</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If the tag matches an existing entry (hit), the gradient is accumulated with the stored value.</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If the accumulated value reaches or exceeds the threshold, it is immediately pushed to the L2 buffer.</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If the accumulated value remains below the threshold, it stays in the L1 entry for further accumulation.</a:t>
            </a: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Data may also be written back to L2 under the following conditions:</a:t>
            </a:r>
          </a:p>
          <a:p>
            <a:pPr marL="457200" indent="0" defTabSz="266700"/>
            <a:r>
              <a:rPr lang="en-US" altLang="zh-CN" sz="1600" b="1" dirty="0">
                <a:latin typeface="Times New Roman" panose="02020603050405020304" pitchFamily="18" charset="0"/>
                <a:ea typeface="等线" panose="02010600030101010101" pitchFamily="2" charset="-122"/>
                <a:cs typeface="Times New Roman" panose="02020603050405020304" pitchFamily="18" charset="0"/>
              </a:rPr>
              <a:t>Eviction</a:t>
            </a: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 This occurs only when there is a tag miss and the corresponding set is full. A victim entry is selected and written back to L2.</a:t>
            </a:r>
          </a:p>
          <a:p>
            <a:pPr marL="457200" indent="0" defTabSz="266700"/>
            <a:r>
              <a:rPr lang="en-US" altLang="zh-CN" sz="1600" b="1" dirty="0">
                <a:latin typeface="Times New Roman" panose="02020603050405020304" pitchFamily="18" charset="0"/>
                <a:ea typeface="等线" panose="02010600030101010101" pitchFamily="2" charset="-122"/>
                <a:cs typeface="Times New Roman" panose="02020603050405020304" pitchFamily="18" charset="0"/>
              </a:rPr>
              <a:t>Maximum Update Count</a:t>
            </a: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 If an entry’s update counter reaches 255, a forced writeback is triggered to prevent indefinite accumulation.</a:t>
            </a:r>
          </a:p>
        </p:txBody>
      </p:sp>
      <p:pic>
        <p:nvPicPr>
          <p:cNvPr id="5" name="图片 4" descr="2b096acceb9d8e91cb22048d9d3f97af">
            <a:extLst>
              <a:ext uri="{FF2B5EF4-FFF2-40B4-BE49-F238E27FC236}">
                <a16:creationId xmlns:a16="http://schemas.microsoft.com/office/drawing/2014/main" id="{BBBA51C0-0F92-C0FE-2C00-A81F21E0A7B9}"/>
              </a:ext>
            </a:extLst>
          </p:cNvPr>
          <p:cNvPicPr>
            <a:picLocks noChangeAspect="1"/>
          </p:cNvPicPr>
          <p:nvPr/>
        </p:nvPicPr>
        <p:blipFill>
          <a:blip r:embed="rId2"/>
          <a:stretch>
            <a:fillRect/>
          </a:stretch>
        </p:blipFill>
        <p:spPr>
          <a:xfrm>
            <a:off x="243205" y="1668831"/>
            <a:ext cx="5852795" cy="3192145"/>
          </a:xfrm>
          <a:prstGeom prst="rect">
            <a:avLst/>
          </a:prstGeom>
        </p:spPr>
      </p:pic>
    </p:spTree>
    <p:extLst>
      <p:ext uri="{BB962C8B-B14F-4D97-AF65-F5344CB8AC3E}">
        <p14:creationId xmlns:p14="http://schemas.microsoft.com/office/powerpoint/2010/main" val="107058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p:cNvSpPr txBox="1"/>
          <p:nvPr/>
        </p:nvSpPr>
        <p:spPr>
          <a:xfrm>
            <a:off x="190499" y="221615"/>
            <a:ext cx="8979379" cy="523220"/>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Gradient Compressor Architecture: L2 Writeback Buffer </a:t>
            </a:r>
          </a:p>
        </p:txBody>
      </p:sp>
      <p:sp>
        <p:nvSpPr>
          <p:cNvPr id="3" name="文本框 2"/>
          <p:cNvSpPr txBox="1"/>
          <p:nvPr/>
        </p:nvSpPr>
        <p:spPr>
          <a:xfrm>
            <a:off x="6323054" y="1668831"/>
            <a:ext cx="4666891" cy="3072636"/>
          </a:xfrm>
          <a:prstGeom prst="rect">
            <a:avLst/>
          </a:prstGeom>
        </p:spPr>
        <p:txBody>
          <a:bodyPr wrap="square">
            <a:spAutoFit/>
          </a:bodyPr>
          <a:lstStyle/>
          <a:p>
            <a:pPr algn="l" defTabSz="266700">
              <a:spcBef>
                <a:spcPts val="500"/>
              </a:spcBef>
              <a:spcAft>
                <a:spcPts val="500"/>
              </a:spcAft>
            </a:pPr>
            <a:r>
              <a:rPr lang="en-US" altLang="zh-CN" sz="2400" b="1" dirty="0">
                <a:latin typeface="Times New Roman" panose="02020603050405020304" pitchFamily="18" charset="0"/>
                <a:ea typeface="等线" panose="02010600030101010101" pitchFamily="2" charset="-122"/>
                <a:cs typeface="Times New Roman" panose="02020603050405020304" pitchFamily="18" charset="0"/>
              </a:rPr>
              <a:t>Stage 3: L2 Writeback Buffer</a:t>
            </a: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The </a:t>
            </a:r>
            <a:r>
              <a:rPr lang="en-US" altLang="zh-CN" sz="1600" b="1" dirty="0">
                <a:latin typeface="Times New Roman" panose="02020603050405020304" pitchFamily="18" charset="0"/>
                <a:ea typeface="等线" panose="02010600030101010101" pitchFamily="2" charset="-122"/>
              </a:rPr>
              <a:t>L2 buffer</a:t>
            </a:r>
            <a:r>
              <a:rPr lang="en-US" altLang="zh-CN" sz="1600" dirty="0">
                <a:latin typeface="Times New Roman" panose="02020603050405020304" pitchFamily="18" charset="0"/>
                <a:ea typeface="等线" panose="02010600030101010101" pitchFamily="2" charset="-122"/>
              </a:rPr>
              <a:t> stores all writeback data, including:</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Large gradients bypassed from the Streamer</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Accumulated gradients flushed from L1</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Evicted entries</a:t>
            </a: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When the L2 buffer becomes full, it transmits its stored data to DRAM in burst mode. This burst-based transfer improves memory bandwidth efficiency and reduces frequent small writes to DRAM.</a:t>
            </a:r>
          </a:p>
        </p:txBody>
      </p:sp>
      <p:pic>
        <p:nvPicPr>
          <p:cNvPr id="6" name="图片 5" descr="2b096acceb9d8e91cb22048d9d3f97af">
            <a:extLst>
              <a:ext uri="{FF2B5EF4-FFF2-40B4-BE49-F238E27FC236}">
                <a16:creationId xmlns:a16="http://schemas.microsoft.com/office/drawing/2014/main" id="{F087D031-DE19-A9E3-866B-EFAD98DA6784}"/>
              </a:ext>
            </a:extLst>
          </p:cNvPr>
          <p:cNvPicPr>
            <a:picLocks noChangeAspect="1"/>
          </p:cNvPicPr>
          <p:nvPr/>
        </p:nvPicPr>
        <p:blipFill>
          <a:blip r:embed="rId2"/>
          <a:stretch>
            <a:fillRect/>
          </a:stretch>
        </p:blipFill>
        <p:spPr>
          <a:xfrm>
            <a:off x="243205" y="1668831"/>
            <a:ext cx="5852795" cy="319214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F04295-5E43-518F-ACB5-5F1C686A1C60}"/>
            </a:ext>
          </a:extLst>
        </p:cNvPr>
        <p:cNvGrpSpPr/>
        <p:nvPr/>
      </p:nvGrpSpPr>
      <p:grpSpPr>
        <a:xfrm>
          <a:off x="0" y="0"/>
          <a:ext cx="0" cy="0"/>
          <a:chOff x="0" y="0"/>
          <a:chExt cx="0" cy="0"/>
        </a:xfrm>
      </p:grpSpPr>
      <p:pic>
        <p:nvPicPr>
          <p:cNvPr id="4" name="图片 3" descr="pexels-david-jakab-976473">
            <a:extLst>
              <a:ext uri="{FF2B5EF4-FFF2-40B4-BE49-F238E27FC236}">
                <a16:creationId xmlns:a16="http://schemas.microsoft.com/office/drawing/2014/main" id="{77885E69-BE4E-BD87-27F0-ECCC365DA8A0}"/>
              </a:ext>
            </a:extLst>
          </p:cNvPr>
          <p:cNvPicPr>
            <a:picLocks noChangeAspect="1"/>
          </p:cNvPicPr>
          <p:nvPr/>
        </p:nvPicPr>
        <p:blipFill>
          <a:blip r:embed="rId2">
            <a:grayscl/>
          </a:blip>
          <a:srcRect t="10093" b="10093"/>
          <a:stretch>
            <a:fillRect/>
          </a:stretch>
        </p:blipFill>
        <p:spPr>
          <a:xfrm>
            <a:off x="0" y="0"/>
            <a:ext cx="12192635" cy="6858635"/>
          </a:xfrm>
          <a:prstGeom prst="rect">
            <a:avLst/>
          </a:prstGeom>
        </p:spPr>
      </p:pic>
      <p:sp>
        <p:nvSpPr>
          <p:cNvPr id="5" name="矩形 4">
            <a:extLst>
              <a:ext uri="{FF2B5EF4-FFF2-40B4-BE49-F238E27FC236}">
                <a16:creationId xmlns:a16="http://schemas.microsoft.com/office/drawing/2014/main" id="{E4A6AA3D-BA7F-AD6C-1CA7-C0E8D324B382}"/>
              </a:ext>
            </a:extLst>
          </p:cNvPr>
          <p:cNvSpPr/>
          <p:nvPr/>
        </p:nvSpPr>
        <p:spPr>
          <a:xfrm>
            <a:off x="0" y="-635"/>
            <a:ext cx="12192000" cy="6858635"/>
          </a:xfrm>
          <a:prstGeom prst="rect">
            <a:avLst/>
          </a:prstGeom>
          <a:solidFill>
            <a:srgbClr val="00022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DCF2D95B-3B19-7284-10AE-81EE88E77B76}"/>
              </a:ext>
            </a:extLst>
          </p:cNvPr>
          <p:cNvSpPr/>
          <p:nvPr/>
        </p:nvSpPr>
        <p:spPr>
          <a:xfrm>
            <a:off x="13528675" y="-784225"/>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14" name="组合 13">
            <a:extLst>
              <a:ext uri="{FF2B5EF4-FFF2-40B4-BE49-F238E27FC236}">
                <a16:creationId xmlns:a16="http://schemas.microsoft.com/office/drawing/2014/main" id="{AEDB421F-8B8C-B001-DF38-ED4A7DFEBF0F}"/>
              </a:ext>
            </a:extLst>
          </p:cNvPr>
          <p:cNvGrpSpPr/>
          <p:nvPr/>
        </p:nvGrpSpPr>
        <p:grpSpPr>
          <a:xfrm>
            <a:off x="8808720" y="635"/>
            <a:ext cx="3383280" cy="6858000"/>
            <a:chOff x="12158" y="1"/>
            <a:chExt cx="7042" cy="10800"/>
          </a:xfrm>
          <a:solidFill>
            <a:srgbClr val="0279FE"/>
          </a:solidFill>
        </p:grpSpPr>
        <p:sp>
          <p:nvSpPr>
            <p:cNvPr id="7" name="任意多边形 6">
              <a:extLst>
                <a:ext uri="{FF2B5EF4-FFF2-40B4-BE49-F238E27FC236}">
                  <a16:creationId xmlns:a16="http://schemas.microsoft.com/office/drawing/2014/main" id="{BDC0A6F2-F598-5A59-F2D2-68D4813ECE90}"/>
                </a:ext>
              </a:extLst>
            </p:cNvPr>
            <p:cNvSpPr/>
            <p:nvPr/>
          </p:nvSpPr>
          <p:spPr>
            <a:xfrm>
              <a:off x="13062" y="1"/>
              <a:ext cx="6139"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6139" h="10800">
                  <a:moveTo>
                    <a:pt x="0" y="10800"/>
                  </a:moveTo>
                  <a:lnTo>
                    <a:pt x="1921" y="0"/>
                  </a:lnTo>
                  <a:lnTo>
                    <a:pt x="6139" y="0"/>
                  </a:lnTo>
                  <a:lnTo>
                    <a:pt x="6139" y="8686"/>
                  </a:lnTo>
                  <a:lnTo>
                    <a:pt x="5763" y="10800"/>
                  </a:lnTo>
                  <a:lnTo>
                    <a:pt x="0" y="10800"/>
                  </a:lnTo>
                  <a:close/>
                </a:path>
              </a:pathLst>
            </a:custGeom>
            <a:solidFill>
              <a:srgbClr val="0279F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任意多边形 9">
              <a:extLst>
                <a:ext uri="{FF2B5EF4-FFF2-40B4-BE49-F238E27FC236}">
                  <a16:creationId xmlns:a16="http://schemas.microsoft.com/office/drawing/2014/main" id="{BD9CD89F-C235-03AB-7CB8-F3222BE1F0C7}"/>
                </a:ext>
              </a:extLst>
            </p:cNvPr>
            <p:cNvSpPr/>
            <p:nvPr/>
          </p:nvSpPr>
          <p:spPr>
            <a:xfrm>
              <a:off x="12158" y="1"/>
              <a:ext cx="2450"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450" h="10800">
                  <a:moveTo>
                    <a:pt x="1921" y="0"/>
                  </a:moveTo>
                  <a:lnTo>
                    <a:pt x="2450" y="0"/>
                  </a:lnTo>
                  <a:lnTo>
                    <a:pt x="529" y="10800"/>
                  </a:lnTo>
                  <a:lnTo>
                    <a:pt x="0" y="10800"/>
                  </a:lnTo>
                  <a:lnTo>
                    <a:pt x="1921" y="0"/>
                  </a:lnTo>
                  <a:close/>
                </a:path>
              </a:pathLst>
            </a:custGeom>
            <a:solidFill>
              <a:srgbClr val="0279F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8" name="文本框 17">
            <a:extLst>
              <a:ext uri="{FF2B5EF4-FFF2-40B4-BE49-F238E27FC236}">
                <a16:creationId xmlns:a16="http://schemas.microsoft.com/office/drawing/2014/main" id="{041154A1-5FE6-F608-D0F6-9FE34CEF8BF2}"/>
              </a:ext>
            </a:extLst>
          </p:cNvPr>
          <p:cNvSpPr txBox="1"/>
          <p:nvPr/>
        </p:nvSpPr>
        <p:spPr>
          <a:xfrm>
            <a:off x="683260" y="1087755"/>
            <a:ext cx="3188335" cy="1106805"/>
          </a:xfrm>
          <a:prstGeom prst="rect">
            <a:avLst/>
          </a:prstGeom>
          <a:noFill/>
        </p:spPr>
        <p:txBody>
          <a:bodyPr wrap="square" rtlCol="0">
            <a:spAutoFit/>
          </a:bodyPr>
          <a:lstStyle/>
          <a:p>
            <a:pPr lvl="0" algn="l">
              <a:buClrTx/>
              <a:buSzTx/>
              <a:buFontTx/>
            </a:pPr>
            <a:r>
              <a:rPr lang="en-US" altLang="zh-CN" sz="6600" dirty="0">
                <a:ln w="15875">
                  <a:noFill/>
                </a:ln>
                <a:solidFill>
                  <a:srgbClr val="0279FE"/>
                </a:solidFill>
                <a:uFillTx/>
                <a:latin typeface="Times New Roman" panose="02020603050405020304" pitchFamily="18" charset="0"/>
                <a:ea typeface="OPPOSans M" panose="00020600040101010101" charset="-122"/>
                <a:cs typeface="Times New Roman" panose="02020603050405020304" pitchFamily="18" charset="0"/>
                <a:sym typeface="+mn-ea"/>
              </a:rPr>
              <a:t>0</a:t>
            </a:r>
            <a:r>
              <a:rPr lang="en-US" altLang="zh-CN" sz="6600" dirty="0">
                <a:ln w="15875">
                  <a:noFill/>
                </a:ln>
                <a:solidFill>
                  <a:srgbClr val="0279FE"/>
                </a:solidFill>
                <a:latin typeface="Times New Roman" panose="02020603050405020304" pitchFamily="18" charset="0"/>
                <a:ea typeface="OPPOSans M" panose="00020600040101010101" charset="-122"/>
                <a:cs typeface="Times New Roman" panose="02020603050405020304" pitchFamily="18" charset="0"/>
                <a:sym typeface="+mn-ea"/>
              </a:rPr>
              <a:t>3</a:t>
            </a:r>
            <a:endParaRPr lang="en-US" altLang="zh-CN" sz="6600" dirty="0">
              <a:ln w="15875">
                <a:noFill/>
              </a:ln>
              <a:solidFill>
                <a:srgbClr val="0279FE"/>
              </a:solidFill>
              <a:uFillTx/>
              <a:latin typeface="Times New Roman" panose="02020603050405020304" pitchFamily="18" charset="0"/>
              <a:ea typeface="OPPOSans M" panose="00020600040101010101" charset="-122"/>
              <a:cs typeface="Times New Roman" panose="02020603050405020304" pitchFamily="18" charset="0"/>
              <a:sym typeface="+mn-ea"/>
            </a:endParaRPr>
          </a:p>
        </p:txBody>
      </p:sp>
      <p:sp>
        <p:nvSpPr>
          <p:cNvPr id="12" name="文本框 11">
            <a:extLst>
              <a:ext uri="{FF2B5EF4-FFF2-40B4-BE49-F238E27FC236}">
                <a16:creationId xmlns:a16="http://schemas.microsoft.com/office/drawing/2014/main" id="{D22641BB-E60F-E6DC-BD00-0AAFC6E58CCF}"/>
              </a:ext>
            </a:extLst>
          </p:cNvPr>
          <p:cNvSpPr txBox="1"/>
          <p:nvPr/>
        </p:nvSpPr>
        <p:spPr>
          <a:xfrm>
            <a:off x="683260" y="2460625"/>
            <a:ext cx="7499350" cy="1015663"/>
          </a:xfrm>
          <a:prstGeom prst="rect">
            <a:avLst/>
          </a:prstGeom>
          <a:noFill/>
        </p:spPr>
        <p:txBody>
          <a:bodyPr wrap="square" rtlCol="0">
            <a:spAutoFit/>
          </a:bodyPr>
          <a:lstStyle/>
          <a:p>
            <a:r>
              <a:rPr lang="en-US" altLang="zh-CN" sz="6000" dirty="0">
                <a:solidFill>
                  <a:schemeClr val="bg1"/>
                </a:solidFill>
                <a:latin typeface="Times New Roman" panose="02020603050405020304" pitchFamily="18" charset="0"/>
                <a:ea typeface="OPPOSans B" panose="00020600040101010101" charset="-122"/>
                <a:cs typeface="Times New Roman" panose="02020603050405020304" pitchFamily="18" charset="0"/>
              </a:rPr>
              <a:t>Design Methodology</a:t>
            </a:r>
          </a:p>
        </p:txBody>
      </p:sp>
      <p:cxnSp>
        <p:nvCxnSpPr>
          <p:cNvPr id="21" name="直接连接符 20">
            <a:extLst>
              <a:ext uri="{FF2B5EF4-FFF2-40B4-BE49-F238E27FC236}">
                <a16:creationId xmlns:a16="http://schemas.microsoft.com/office/drawing/2014/main" id="{8AE24A79-EACC-22D5-0607-80E8EE500538}"/>
              </a:ext>
            </a:extLst>
          </p:cNvPr>
          <p:cNvCxnSpPr/>
          <p:nvPr/>
        </p:nvCxnSpPr>
        <p:spPr>
          <a:xfrm>
            <a:off x="829310" y="5075555"/>
            <a:ext cx="0" cy="551180"/>
          </a:xfrm>
          <a:prstGeom prst="line">
            <a:avLst/>
          </a:prstGeom>
          <a:ln w="7620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83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5" name="文本框 4"/>
          <p:cNvSpPr txBox="1"/>
          <p:nvPr/>
        </p:nvSpPr>
        <p:spPr>
          <a:xfrm>
            <a:off x="741680" y="978535"/>
            <a:ext cx="10503535" cy="3072636"/>
          </a:xfrm>
          <a:prstGeom prst="rect">
            <a:avLst/>
          </a:prstGeom>
          <a:noFill/>
        </p:spPr>
        <p:txBody>
          <a:bodyPr wrap="square" rtlCol="0">
            <a:spAutoFit/>
          </a:bodyPr>
          <a:lstStyle/>
          <a:p>
            <a:pPr marL="0" indent="0" algn="l" defTabSz="266700">
              <a:spcBef>
                <a:spcPts val="500"/>
              </a:spcBef>
              <a:spcAft>
                <a:spcPts val="500"/>
              </a:spcAft>
            </a:pPr>
            <a:r>
              <a:rPr lang="en-US" altLang="zh-CN" sz="2000" b="1" dirty="0">
                <a:latin typeface="Times New Roman" panose="02020603050405020304" pitchFamily="18" charset="0"/>
                <a:ea typeface="宋体" panose="02010600030101010101" pitchFamily="2" charset="-122"/>
                <a:sym typeface="+mn-ea"/>
              </a:rPr>
              <a:t>First Step</a:t>
            </a:r>
            <a:r>
              <a:rPr lang="en-US" altLang="zh-CN" sz="2000" dirty="0">
                <a:latin typeface="Times New Roman" panose="02020603050405020304" pitchFamily="18" charset="0"/>
                <a:ea typeface="宋体" panose="02010600030101010101" pitchFamily="2" charset="-122"/>
                <a:sym typeface="+mn-ea"/>
              </a:rPr>
              <a:t>--Problem Definition</a:t>
            </a:r>
          </a:p>
          <a:p>
            <a:pPr marL="0" indent="0" algn="l" defTabSz="266700">
              <a:spcBef>
                <a:spcPts val="500"/>
              </a:spcBef>
              <a:spcAft>
                <a:spcPts val="500"/>
              </a:spcAft>
            </a:pPr>
            <a:r>
              <a:rPr lang="en-US" altLang="zh-CN" sz="1600" dirty="0">
                <a:latin typeface="Times New Roman" panose="02020603050405020304" pitchFamily="18" charset="0"/>
                <a:ea typeface="宋体" panose="02010600030101010101" pitchFamily="2" charset="-122"/>
              </a:rPr>
              <a:t>The hardware design describes a Gradient Compressor and Accumulator, which is typically used in machine learning accelerators to reduce memory bandwidth by locally caching and accumulating weight gradients before writing them back to main memory (DRAM).</a:t>
            </a:r>
          </a:p>
          <a:p>
            <a:pPr marL="0" indent="0" algn="l" defTabSz="266700">
              <a:spcBef>
                <a:spcPts val="500"/>
              </a:spcBef>
              <a:spcAft>
                <a:spcPts val="500"/>
              </a:spcAft>
            </a:pPr>
            <a:r>
              <a:rPr lang="en-US" altLang="zh-CN" sz="1600" dirty="0">
                <a:latin typeface="Times New Roman" panose="02020603050405020304" pitchFamily="18" charset="0"/>
                <a:ea typeface="宋体" panose="02010600030101010101" pitchFamily="2" charset="-122"/>
              </a:rPr>
              <a:t>The system implements a hierarchical, two-level write-combining architecture (L1 cache and L2 FIFO) to decouple compute from memory latency.</a:t>
            </a:r>
          </a:p>
          <a:p>
            <a:pPr marL="0" indent="0" algn="l" defTabSz="266700">
              <a:spcBef>
                <a:spcPts val="500"/>
              </a:spcBef>
              <a:spcAft>
                <a:spcPts val="500"/>
              </a:spcAft>
            </a:pPr>
            <a:r>
              <a:rPr lang="en-US" altLang="zh-CN" sz="2000" b="1" dirty="0">
                <a:latin typeface="Times New Roman" panose="02020603050405020304" pitchFamily="18" charset="0"/>
                <a:ea typeface="宋体" panose="02010600030101010101" pitchFamily="2" charset="-122"/>
              </a:rPr>
              <a:t>Second Step</a:t>
            </a:r>
            <a:r>
              <a:rPr lang="en-US" altLang="zh-CN" sz="2000" dirty="0">
                <a:latin typeface="Times New Roman" panose="02020603050405020304" pitchFamily="18" charset="0"/>
                <a:ea typeface="宋体" panose="02010600030101010101" pitchFamily="2" charset="-122"/>
              </a:rPr>
              <a:t>--Design Structured Circuits</a:t>
            </a:r>
          </a:p>
          <a:p>
            <a:pPr marL="0" indent="0" algn="l" defTabSz="266700">
              <a:spcBef>
                <a:spcPts val="500"/>
              </a:spcBef>
              <a:spcAft>
                <a:spcPts val="500"/>
              </a:spcAft>
            </a:pPr>
            <a:endParaRPr lang="en-US" altLang="zh-CN" sz="1600" dirty="0">
              <a:latin typeface="Times New Roman" panose="02020603050405020304" pitchFamily="18" charset="0"/>
              <a:ea typeface="宋体" panose="02010600030101010101" pitchFamily="2" charset="-122"/>
            </a:endParaRPr>
          </a:p>
          <a:p>
            <a:pPr marL="0" indent="0" algn="l" defTabSz="266700">
              <a:spcBef>
                <a:spcPts val="500"/>
              </a:spcBef>
              <a:spcAft>
                <a:spcPts val="500"/>
              </a:spcAft>
            </a:pPr>
            <a:endParaRPr lang="en-US" altLang="zh-CN" sz="1600" dirty="0">
              <a:latin typeface="Times New Roman" panose="02020603050405020304" pitchFamily="18" charset="0"/>
              <a:ea typeface="宋体" panose="02010600030101010101" pitchFamily="2" charset="-122"/>
            </a:endParaRPr>
          </a:p>
        </p:txBody>
      </p:sp>
      <p:pic>
        <p:nvPicPr>
          <p:cNvPr id="2" name="图片 1" descr="2b096acceb9d8e91cb22048d9d3f97af"/>
          <p:cNvPicPr>
            <a:picLocks noChangeAspect="1"/>
          </p:cNvPicPr>
          <p:nvPr/>
        </p:nvPicPr>
        <p:blipFill>
          <a:blip r:embed="rId2"/>
          <a:stretch>
            <a:fillRect/>
          </a:stretch>
        </p:blipFill>
        <p:spPr>
          <a:xfrm>
            <a:off x="3067050" y="3368040"/>
            <a:ext cx="5852795" cy="3192145"/>
          </a:xfrm>
          <a:prstGeom prst="rect">
            <a:avLst/>
          </a:prstGeom>
        </p:spPr>
      </p:pic>
      <p:sp>
        <p:nvSpPr>
          <p:cNvPr id="3" name="文本框 2">
            <a:extLst>
              <a:ext uri="{FF2B5EF4-FFF2-40B4-BE49-F238E27FC236}">
                <a16:creationId xmlns:a16="http://schemas.microsoft.com/office/drawing/2014/main" id="{82C6FA1F-B65C-E9F4-21B5-0C05665DC421}"/>
              </a:ext>
            </a:extLst>
          </p:cNvPr>
          <p:cNvSpPr txBox="1"/>
          <p:nvPr/>
        </p:nvSpPr>
        <p:spPr>
          <a:xfrm>
            <a:off x="190499" y="221615"/>
            <a:ext cx="8979379" cy="523220"/>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Design Methodology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5" name="文本框 4"/>
          <p:cNvSpPr txBox="1"/>
          <p:nvPr/>
        </p:nvSpPr>
        <p:spPr>
          <a:xfrm>
            <a:off x="741680" y="978535"/>
            <a:ext cx="10503535" cy="805349"/>
          </a:xfrm>
          <a:prstGeom prst="rect">
            <a:avLst/>
          </a:prstGeom>
          <a:noFill/>
        </p:spPr>
        <p:txBody>
          <a:bodyPr wrap="square" rtlCol="0">
            <a:spAutoFit/>
          </a:bodyPr>
          <a:lstStyle/>
          <a:p>
            <a:pPr marL="0" indent="0" algn="l" defTabSz="266700">
              <a:spcBef>
                <a:spcPts val="500"/>
              </a:spcBef>
              <a:spcAft>
                <a:spcPts val="500"/>
              </a:spcAft>
            </a:pPr>
            <a:r>
              <a:rPr lang="en-US" altLang="zh-CN" sz="2000" b="1" dirty="0">
                <a:latin typeface="Times New Roman" panose="02020603050405020304" pitchFamily="18" charset="0"/>
                <a:ea typeface="宋体" panose="02010600030101010101" pitchFamily="2" charset="-122"/>
                <a:cs typeface="Times New Roman" panose="02020603050405020304" pitchFamily="18" charset="0"/>
              </a:rPr>
              <a:t>Third Step</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sz="2000" dirty="0">
                <a:latin typeface="Times New Roman" panose="02020603050405020304" pitchFamily="18" charset="0"/>
                <a:ea typeface="宋体" panose="02010600030101010101" pitchFamily="2" charset="-122"/>
                <a:cs typeface="Times New Roman" panose="02020603050405020304" pitchFamily="18" charset="0"/>
                <a:sym typeface="+mn-ea"/>
              </a:rPr>
              <a:t>Generate Submodule Prompts &amp; Summary </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0" indent="0" algn="l" defTabSz="266700">
              <a:spcBef>
                <a:spcPts val="500"/>
              </a:spcBef>
              <a:spcAft>
                <a:spcPts val="500"/>
              </a:spcAft>
            </a:pPr>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10" name="图片 9"/>
          <p:cNvPicPr>
            <a:picLocks noChangeAspect="1"/>
          </p:cNvPicPr>
          <p:nvPr/>
        </p:nvPicPr>
        <p:blipFill>
          <a:blip r:embed="rId2"/>
          <a:stretch>
            <a:fillRect/>
          </a:stretch>
        </p:blipFill>
        <p:spPr>
          <a:xfrm>
            <a:off x="935355" y="1860550"/>
            <a:ext cx="2955925" cy="2722245"/>
          </a:xfrm>
          <a:prstGeom prst="rect">
            <a:avLst/>
          </a:prstGeom>
        </p:spPr>
      </p:pic>
      <p:pic>
        <p:nvPicPr>
          <p:cNvPr id="12" name="图片 11"/>
          <p:cNvPicPr>
            <a:picLocks noChangeAspect="1"/>
          </p:cNvPicPr>
          <p:nvPr/>
        </p:nvPicPr>
        <p:blipFill>
          <a:blip r:embed="rId3"/>
          <a:stretch>
            <a:fillRect/>
          </a:stretch>
        </p:blipFill>
        <p:spPr>
          <a:xfrm>
            <a:off x="4201160" y="1831975"/>
            <a:ext cx="2319655" cy="3427730"/>
          </a:xfrm>
          <a:prstGeom prst="rect">
            <a:avLst/>
          </a:prstGeom>
        </p:spPr>
      </p:pic>
      <p:pic>
        <p:nvPicPr>
          <p:cNvPr id="13" name="图片 12"/>
          <p:cNvPicPr>
            <a:picLocks noChangeAspect="1"/>
          </p:cNvPicPr>
          <p:nvPr/>
        </p:nvPicPr>
        <p:blipFill>
          <a:blip r:embed="rId4"/>
          <a:stretch>
            <a:fillRect/>
          </a:stretch>
        </p:blipFill>
        <p:spPr>
          <a:xfrm>
            <a:off x="7175500" y="1811655"/>
            <a:ext cx="2357120" cy="2037080"/>
          </a:xfrm>
          <a:prstGeom prst="rect">
            <a:avLst/>
          </a:prstGeom>
        </p:spPr>
      </p:pic>
      <p:sp>
        <p:nvSpPr>
          <p:cNvPr id="15" name="文本框 14"/>
          <p:cNvSpPr txBox="1"/>
          <p:nvPr/>
        </p:nvSpPr>
        <p:spPr>
          <a:xfrm>
            <a:off x="1067435" y="5470525"/>
            <a:ext cx="9358630" cy="584775"/>
          </a:xfrm>
          <a:prstGeom prst="rect">
            <a:avLst/>
          </a:prstGeom>
          <a:noFill/>
        </p:spPr>
        <p:txBody>
          <a:bodyPr wrap="square" rtlCol="0">
            <a:spAutoFit/>
          </a:bodyPr>
          <a:lstStyle/>
          <a:p>
            <a:r>
              <a:rPr lang="en-US" altLang="zh-CN" sz="1600" dirty="0">
                <a:latin typeface="Times New Roman" panose="02020603050405020304" charset="0"/>
                <a:cs typeface="Times New Roman" panose="02020603050405020304" charset="0"/>
              </a:rPr>
              <a:t>First generate the prompt of each submodule and let </a:t>
            </a:r>
            <a:r>
              <a:rPr lang="en-US" altLang="zh-CN" sz="1600" dirty="0" err="1">
                <a:latin typeface="Times New Roman" panose="02020603050405020304" charset="0"/>
                <a:cs typeface="Times New Roman" panose="02020603050405020304" charset="0"/>
              </a:rPr>
              <a:t>Cognichip</a:t>
            </a:r>
            <a:r>
              <a:rPr lang="en-US" altLang="zh-CN" sz="1600" dirty="0">
                <a:latin typeface="Times New Roman" panose="02020603050405020304" charset="0"/>
                <a:cs typeface="Times New Roman" panose="02020603050405020304" charset="0"/>
              </a:rPr>
              <a:t> platform generate the .</a:t>
            </a:r>
            <a:r>
              <a:rPr lang="en-US" altLang="zh-CN" sz="1600" dirty="0" err="1">
                <a:latin typeface="Times New Roman" panose="02020603050405020304" charset="0"/>
                <a:cs typeface="Times New Roman" panose="02020603050405020304" charset="0"/>
              </a:rPr>
              <a:t>sv</a:t>
            </a:r>
            <a:r>
              <a:rPr lang="en-US" altLang="zh-CN" sz="1600" dirty="0">
                <a:latin typeface="Times New Roman" panose="02020603050405020304" charset="0"/>
                <a:cs typeface="Times New Roman" panose="02020603050405020304" charset="0"/>
              </a:rPr>
              <a:t> file of each submodule. Then generate the top-level file and connect each sub-module.</a:t>
            </a:r>
          </a:p>
        </p:txBody>
      </p:sp>
      <p:sp>
        <p:nvSpPr>
          <p:cNvPr id="2" name="文本框 1">
            <a:extLst>
              <a:ext uri="{FF2B5EF4-FFF2-40B4-BE49-F238E27FC236}">
                <a16:creationId xmlns:a16="http://schemas.microsoft.com/office/drawing/2014/main" id="{1BE1E502-5122-10F4-73C5-81B0C9472E1C}"/>
              </a:ext>
            </a:extLst>
          </p:cNvPr>
          <p:cNvSpPr txBox="1"/>
          <p:nvPr/>
        </p:nvSpPr>
        <p:spPr>
          <a:xfrm>
            <a:off x="190499" y="221615"/>
            <a:ext cx="8979379" cy="523220"/>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Design Methodology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4" name="文本框 13"/>
          <p:cNvSpPr txBox="1"/>
          <p:nvPr/>
        </p:nvSpPr>
        <p:spPr>
          <a:xfrm>
            <a:off x="741680" y="1069975"/>
            <a:ext cx="10503535" cy="781050"/>
          </a:xfrm>
          <a:prstGeom prst="rect">
            <a:avLst/>
          </a:prstGeom>
          <a:noFill/>
        </p:spPr>
        <p:txBody>
          <a:bodyPr wrap="square" rtlCol="0">
            <a:noAutofit/>
          </a:bodyPr>
          <a:lstStyle/>
          <a:p>
            <a:pPr marL="0" indent="0" algn="l" defTabSz="266700">
              <a:spcBef>
                <a:spcPts val="500"/>
              </a:spcBef>
              <a:spcAft>
                <a:spcPts val="500"/>
              </a:spcAft>
            </a:pPr>
            <a:r>
              <a:rPr lang="en-US" altLang="zh-CN" sz="2000" b="1" dirty="0">
                <a:latin typeface="Times New Roman" panose="02020603050405020304" pitchFamily="18" charset="0"/>
                <a:ea typeface="宋体" panose="02010600030101010101" pitchFamily="2" charset="-122"/>
              </a:rPr>
              <a:t>Forth Step</a:t>
            </a:r>
            <a:r>
              <a:rPr lang="en-US" altLang="zh-CN" sz="2000" dirty="0">
                <a:latin typeface="Times New Roman" panose="02020603050405020304" pitchFamily="18" charset="0"/>
                <a:ea typeface="宋体" panose="02010600030101010101" pitchFamily="2" charset="-122"/>
              </a:rPr>
              <a:t>--Test &amp; Problem Solving</a:t>
            </a:r>
          </a:p>
          <a:p>
            <a:pPr marL="0" indent="0" algn="l" defTabSz="266700">
              <a:spcBef>
                <a:spcPts val="500"/>
              </a:spcBef>
              <a:spcAft>
                <a:spcPts val="500"/>
              </a:spcAft>
            </a:pPr>
            <a:endParaRPr lang="en-US" altLang="zh-CN" dirty="0">
              <a:latin typeface="Times New Roman" panose="02020603050405020304" pitchFamily="18" charset="0"/>
              <a:ea typeface="宋体" panose="02010600030101010101" pitchFamily="2" charset="-122"/>
            </a:endParaRPr>
          </a:p>
          <a:p>
            <a:pPr marL="0" indent="0" algn="l" defTabSz="266700">
              <a:spcBef>
                <a:spcPts val="500"/>
              </a:spcBef>
              <a:spcAft>
                <a:spcPts val="500"/>
              </a:spcAft>
            </a:pPr>
            <a:endParaRPr lang="zh-CN" altLang="en-US" dirty="0">
              <a:latin typeface="Times New Roman" panose="02020603050405020304" pitchFamily="18" charset="0"/>
              <a:ea typeface="宋体" panose="02010600030101010101" pitchFamily="2" charset="-122"/>
            </a:endParaRPr>
          </a:p>
        </p:txBody>
      </p:sp>
      <p:sp>
        <p:nvSpPr>
          <p:cNvPr id="2" name="文本框 1"/>
          <p:cNvSpPr txBox="1"/>
          <p:nvPr/>
        </p:nvSpPr>
        <p:spPr>
          <a:xfrm>
            <a:off x="741680" y="1460500"/>
            <a:ext cx="9953625" cy="1323439"/>
          </a:xfrm>
          <a:prstGeom prst="rect">
            <a:avLst/>
          </a:prstGeom>
          <a:noFill/>
        </p:spPr>
        <p:txBody>
          <a:bodyPr wrap="square" rtlCol="0">
            <a:spAutoFit/>
          </a:bodyPr>
          <a:lstStyle/>
          <a:p>
            <a:r>
              <a:rPr lang="en-US" altLang="zh-CN" sz="1600" dirty="0">
                <a:latin typeface="Times New Roman" panose="02020603050405020304" charset="0"/>
                <a:cs typeface="Times New Roman" panose="02020603050405020304" charset="0"/>
              </a:rPr>
              <a:t>When we run the simulation file and find the problem,</a:t>
            </a:r>
          </a:p>
          <a:p>
            <a:r>
              <a:rPr lang="en-US" altLang="zh-CN" sz="1600" dirty="0">
                <a:latin typeface="Times New Roman" panose="02020603050405020304" charset="0"/>
                <a:cs typeface="Times New Roman" panose="02020603050405020304" charset="0"/>
              </a:rPr>
              <a:t>if it is found to be a structural problem, we will redesign the circuits,  add or </a:t>
            </a:r>
            <a:r>
              <a:rPr lang="en-US" altLang="zh-CN" sz="1600" dirty="0" err="1">
                <a:latin typeface="Times New Roman" panose="02020603050405020304" charset="0"/>
                <a:cs typeface="Times New Roman" panose="02020603050405020304" charset="0"/>
              </a:rPr>
              <a:t>delect</a:t>
            </a:r>
            <a:r>
              <a:rPr lang="en-US" altLang="zh-CN" sz="1600" dirty="0">
                <a:latin typeface="Times New Roman" panose="02020603050405020304" charset="0"/>
                <a:cs typeface="Times New Roman" panose="02020603050405020304" charset="0"/>
              </a:rPr>
              <a:t> some submodules to meet our needs. Then repeat forth step to test the design.</a:t>
            </a:r>
          </a:p>
          <a:p>
            <a:endParaRPr lang="en-US" altLang="zh-CN" sz="1600" dirty="0">
              <a:latin typeface="Times New Roman" panose="02020603050405020304" charset="0"/>
              <a:cs typeface="Times New Roman" panose="02020603050405020304" charset="0"/>
            </a:endParaRPr>
          </a:p>
          <a:p>
            <a:endParaRPr lang="en-US" altLang="zh-CN" sz="1600" dirty="0">
              <a:latin typeface="Times New Roman" panose="02020603050405020304" charset="0"/>
              <a:cs typeface="Times New Roman" panose="02020603050405020304" charset="0"/>
            </a:endParaRPr>
          </a:p>
        </p:txBody>
      </p:sp>
      <p:pic>
        <p:nvPicPr>
          <p:cNvPr id="3" name="图片 2" descr="730302638e53557a7e60a8485d7f8675"/>
          <p:cNvPicPr>
            <a:picLocks noChangeAspect="1"/>
          </p:cNvPicPr>
          <p:nvPr/>
        </p:nvPicPr>
        <p:blipFill>
          <a:blip r:embed="rId2"/>
          <a:stretch>
            <a:fillRect/>
          </a:stretch>
        </p:blipFill>
        <p:spPr>
          <a:xfrm>
            <a:off x="2507615" y="2519608"/>
            <a:ext cx="7176770" cy="3914775"/>
          </a:xfrm>
          <a:prstGeom prst="rect">
            <a:avLst/>
          </a:prstGeom>
        </p:spPr>
      </p:pic>
      <p:sp>
        <p:nvSpPr>
          <p:cNvPr id="5" name="文本框 4">
            <a:extLst>
              <a:ext uri="{FF2B5EF4-FFF2-40B4-BE49-F238E27FC236}">
                <a16:creationId xmlns:a16="http://schemas.microsoft.com/office/drawing/2014/main" id="{5B1C4B91-78D8-6808-B39E-9F8A1EC6ED0F}"/>
              </a:ext>
            </a:extLst>
          </p:cNvPr>
          <p:cNvSpPr txBox="1"/>
          <p:nvPr/>
        </p:nvSpPr>
        <p:spPr>
          <a:xfrm>
            <a:off x="190499" y="221615"/>
            <a:ext cx="8979379" cy="523220"/>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Design Methodology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4" name="文本框 13"/>
          <p:cNvSpPr txBox="1"/>
          <p:nvPr/>
        </p:nvSpPr>
        <p:spPr>
          <a:xfrm>
            <a:off x="741680" y="1069975"/>
            <a:ext cx="10503535" cy="781050"/>
          </a:xfrm>
          <a:prstGeom prst="rect">
            <a:avLst/>
          </a:prstGeom>
          <a:noFill/>
        </p:spPr>
        <p:txBody>
          <a:bodyPr wrap="square" rtlCol="0">
            <a:noAutofit/>
          </a:bodyPr>
          <a:lstStyle/>
          <a:p>
            <a:pPr marL="0" indent="0" algn="l" defTabSz="266700">
              <a:spcBef>
                <a:spcPts val="500"/>
              </a:spcBef>
              <a:spcAft>
                <a:spcPts val="500"/>
              </a:spcAft>
            </a:pPr>
            <a:r>
              <a:rPr lang="en-US" altLang="zh-CN" sz="2000" b="1" dirty="0">
                <a:latin typeface="Times New Roman" panose="02020603050405020304" pitchFamily="18" charset="0"/>
                <a:ea typeface="宋体" panose="02010600030101010101" pitchFamily="2" charset="-122"/>
              </a:rPr>
              <a:t>Forth Step</a:t>
            </a:r>
            <a:r>
              <a:rPr lang="en-US" altLang="zh-CN" sz="2000" dirty="0">
                <a:latin typeface="Times New Roman" panose="02020603050405020304" pitchFamily="18" charset="0"/>
                <a:ea typeface="宋体" panose="02010600030101010101" pitchFamily="2" charset="-122"/>
              </a:rPr>
              <a:t>--Test &amp; Problem Solving</a:t>
            </a:r>
          </a:p>
          <a:p>
            <a:pPr marL="0" indent="0" algn="l" defTabSz="266700">
              <a:spcBef>
                <a:spcPts val="500"/>
              </a:spcBef>
              <a:spcAft>
                <a:spcPts val="500"/>
              </a:spcAft>
            </a:pPr>
            <a:endParaRPr lang="en-US" altLang="zh-CN" dirty="0">
              <a:latin typeface="Times New Roman" panose="02020603050405020304" pitchFamily="18" charset="0"/>
              <a:ea typeface="宋体" panose="02010600030101010101" pitchFamily="2" charset="-122"/>
            </a:endParaRPr>
          </a:p>
          <a:p>
            <a:pPr marL="0" indent="0" algn="l" defTabSz="266700">
              <a:spcBef>
                <a:spcPts val="500"/>
              </a:spcBef>
              <a:spcAft>
                <a:spcPts val="500"/>
              </a:spcAft>
            </a:pPr>
            <a:endParaRPr lang="zh-CN" altLang="en-US" dirty="0">
              <a:latin typeface="Times New Roman" panose="02020603050405020304" pitchFamily="18" charset="0"/>
              <a:ea typeface="宋体" panose="02010600030101010101" pitchFamily="2" charset="-122"/>
            </a:endParaRPr>
          </a:p>
        </p:txBody>
      </p:sp>
      <p:sp>
        <p:nvSpPr>
          <p:cNvPr id="2" name="文本框 1"/>
          <p:cNvSpPr txBox="1"/>
          <p:nvPr/>
        </p:nvSpPr>
        <p:spPr>
          <a:xfrm>
            <a:off x="741680" y="1460500"/>
            <a:ext cx="9953625" cy="615553"/>
          </a:xfrm>
          <a:prstGeom prst="rect">
            <a:avLst/>
          </a:prstGeom>
          <a:noFill/>
        </p:spPr>
        <p:txBody>
          <a:bodyPr wrap="square" rtlCol="0">
            <a:spAutoFit/>
          </a:bodyPr>
          <a:lstStyle/>
          <a:p>
            <a:r>
              <a:rPr lang="en-US" altLang="zh-CN" sz="1600" dirty="0">
                <a:latin typeface="Times New Roman" panose="02020603050405020304" charset="0"/>
                <a:cs typeface="Times New Roman" panose="02020603050405020304" charset="0"/>
              </a:rPr>
              <a:t>If it's not a structural issue, we just need to patch the files that need modification.</a:t>
            </a:r>
          </a:p>
          <a:p>
            <a:endParaRPr lang="en-US" altLang="zh-CN" dirty="0">
              <a:latin typeface="Times New Roman" panose="02020603050405020304" charset="0"/>
              <a:cs typeface="Times New Roman" panose="02020603050405020304" charset="0"/>
            </a:endParaRPr>
          </a:p>
        </p:txBody>
      </p:sp>
      <p:pic>
        <p:nvPicPr>
          <p:cNvPr id="5" name="图片 4"/>
          <p:cNvPicPr>
            <a:picLocks noChangeAspect="1"/>
          </p:cNvPicPr>
          <p:nvPr/>
        </p:nvPicPr>
        <p:blipFill>
          <a:blip r:embed="rId2"/>
          <a:stretch>
            <a:fillRect/>
          </a:stretch>
        </p:blipFill>
        <p:spPr>
          <a:xfrm>
            <a:off x="1122045" y="1851025"/>
            <a:ext cx="3581400" cy="4947285"/>
          </a:xfrm>
          <a:prstGeom prst="rect">
            <a:avLst/>
          </a:prstGeom>
        </p:spPr>
      </p:pic>
      <p:pic>
        <p:nvPicPr>
          <p:cNvPr id="6" name="图片 5"/>
          <p:cNvPicPr>
            <a:picLocks noChangeAspect="1"/>
          </p:cNvPicPr>
          <p:nvPr/>
        </p:nvPicPr>
        <p:blipFill>
          <a:blip r:embed="rId3"/>
          <a:stretch>
            <a:fillRect/>
          </a:stretch>
        </p:blipFill>
        <p:spPr>
          <a:xfrm>
            <a:off x="5393055" y="1851025"/>
            <a:ext cx="4220210" cy="4289425"/>
          </a:xfrm>
          <a:prstGeom prst="rect">
            <a:avLst/>
          </a:prstGeom>
        </p:spPr>
      </p:pic>
      <p:sp>
        <p:nvSpPr>
          <p:cNvPr id="3" name="文本框 2">
            <a:extLst>
              <a:ext uri="{FF2B5EF4-FFF2-40B4-BE49-F238E27FC236}">
                <a16:creationId xmlns:a16="http://schemas.microsoft.com/office/drawing/2014/main" id="{A873314F-8D1F-DC9E-7261-AE4655C1CE19}"/>
              </a:ext>
            </a:extLst>
          </p:cNvPr>
          <p:cNvSpPr txBox="1"/>
          <p:nvPr/>
        </p:nvSpPr>
        <p:spPr>
          <a:xfrm>
            <a:off x="190499" y="221615"/>
            <a:ext cx="8979379" cy="523220"/>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Design Methodology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94CD57-5D80-873D-ACD0-0F41ABE12A8A}"/>
            </a:ext>
          </a:extLst>
        </p:cNvPr>
        <p:cNvGrpSpPr/>
        <p:nvPr/>
      </p:nvGrpSpPr>
      <p:grpSpPr>
        <a:xfrm>
          <a:off x="0" y="0"/>
          <a:ext cx="0" cy="0"/>
          <a:chOff x="0" y="0"/>
          <a:chExt cx="0" cy="0"/>
        </a:xfrm>
      </p:grpSpPr>
      <p:pic>
        <p:nvPicPr>
          <p:cNvPr id="4" name="图片 3" descr="pexels-david-jakab-976473">
            <a:extLst>
              <a:ext uri="{FF2B5EF4-FFF2-40B4-BE49-F238E27FC236}">
                <a16:creationId xmlns:a16="http://schemas.microsoft.com/office/drawing/2014/main" id="{CD1DECD3-63D1-3899-AAEE-3158FA065295}"/>
              </a:ext>
            </a:extLst>
          </p:cNvPr>
          <p:cNvPicPr>
            <a:picLocks noChangeAspect="1"/>
          </p:cNvPicPr>
          <p:nvPr/>
        </p:nvPicPr>
        <p:blipFill>
          <a:blip r:embed="rId2">
            <a:grayscl/>
          </a:blip>
          <a:srcRect t="10093" b="10093"/>
          <a:stretch>
            <a:fillRect/>
          </a:stretch>
        </p:blipFill>
        <p:spPr>
          <a:xfrm>
            <a:off x="0" y="0"/>
            <a:ext cx="12192635" cy="6858635"/>
          </a:xfrm>
          <a:prstGeom prst="rect">
            <a:avLst/>
          </a:prstGeom>
        </p:spPr>
      </p:pic>
      <p:sp>
        <p:nvSpPr>
          <p:cNvPr id="5" name="矩形 4">
            <a:extLst>
              <a:ext uri="{FF2B5EF4-FFF2-40B4-BE49-F238E27FC236}">
                <a16:creationId xmlns:a16="http://schemas.microsoft.com/office/drawing/2014/main" id="{1D1D6C62-D8CB-138F-72EC-C5908CE39360}"/>
              </a:ext>
            </a:extLst>
          </p:cNvPr>
          <p:cNvSpPr/>
          <p:nvPr/>
        </p:nvSpPr>
        <p:spPr>
          <a:xfrm>
            <a:off x="0" y="-635"/>
            <a:ext cx="12192000" cy="6858635"/>
          </a:xfrm>
          <a:prstGeom prst="rect">
            <a:avLst/>
          </a:prstGeom>
          <a:solidFill>
            <a:srgbClr val="00022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919CD6B0-72C7-469A-77F0-F2D52099C8ED}"/>
              </a:ext>
            </a:extLst>
          </p:cNvPr>
          <p:cNvSpPr/>
          <p:nvPr/>
        </p:nvSpPr>
        <p:spPr>
          <a:xfrm>
            <a:off x="13528675" y="-784225"/>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14" name="组合 13">
            <a:extLst>
              <a:ext uri="{FF2B5EF4-FFF2-40B4-BE49-F238E27FC236}">
                <a16:creationId xmlns:a16="http://schemas.microsoft.com/office/drawing/2014/main" id="{05EF13C3-CF82-7A6A-4BAF-3877E72AAD8F}"/>
              </a:ext>
            </a:extLst>
          </p:cNvPr>
          <p:cNvGrpSpPr/>
          <p:nvPr/>
        </p:nvGrpSpPr>
        <p:grpSpPr>
          <a:xfrm>
            <a:off x="8808720" y="635"/>
            <a:ext cx="3383280" cy="6858000"/>
            <a:chOff x="12158" y="1"/>
            <a:chExt cx="7042" cy="10800"/>
          </a:xfrm>
          <a:solidFill>
            <a:srgbClr val="0279FE"/>
          </a:solidFill>
        </p:grpSpPr>
        <p:sp>
          <p:nvSpPr>
            <p:cNvPr id="7" name="任意多边形 6">
              <a:extLst>
                <a:ext uri="{FF2B5EF4-FFF2-40B4-BE49-F238E27FC236}">
                  <a16:creationId xmlns:a16="http://schemas.microsoft.com/office/drawing/2014/main" id="{3FDCF4C0-FC59-BC2E-BE17-FE39661C6B53}"/>
                </a:ext>
              </a:extLst>
            </p:cNvPr>
            <p:cNvSpPr/>
            <p:nvPr/>
          </p:nvSpPr>
          <p:spPr>
            <a:xfrm>
              <a:off x="13062" y="1"/>
              <a:ext cx="6139"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6139" h="10800">
                  <a:moveTo>
                    <a:pt x="0" y="10800"/>
                  </a:moveTo>
                  <a:lnTo>
                    <a:pt x="1921" y="0"/>
                  </a:lnTo>
                  <a:lnTo>
                    <a:pt x="6139" y="0"/>
                  </a:lnTo>
                  <a:lnTo>
                    <a:pt x="6139" y="8686"/>
                  </a:lnTo>
                  <a:lnTo>
                    <a:pt x="5763" y="10800"/>
                  </a:lnTo>
                  <a:lnTo>
                    <a:pt x="0" y="10800"/>
                  </a:lnTo>
                  <a:close/>
                </a:path>
              </a:pathLst>
            </a:custGeom>
            <a:solidFill>
              <a:srgbClr val="0279F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任意多边形 9">
              <a:extLst>
                <a:ext uri="{FF2B5EF4-FFF2-40B4-BE49-F238E27FC236}">
                  <a16:creationId xmlns:a16="http://schemas.microsoft.com/office/drawing/2014/main" id="{874D3C10-8CCF-C8E2-8A55-855D8237E355}"/>
                </a:ext>
              </a:extLst>
            </p:cNvPr>
            <p:cNvSpPr/>
            <p:nvPr/>
          </p:nvSpPr>
          <p:spPr>
            <a:xfrm>
              <a:off x="12158" y="1"/>
              <a:ext cx="2450"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450" h="10800">
                  <a:moveTo>
                    <a:pt x="1921" y="0"/>
                  </a:moveTo>
                  <a:lnTo>
                    <a:pt x="2450" y="0"/>
                  </a:lnTo>
                  <a:lnTo>
                    <a:pt x="529" y="10800"/>
                  </a:lnTo>
                  <a:lnTo>
                    <a:pt x="0" y="10800"/>
                  </a:lnTo>
                  <a:lnTo>
                    <a:pt x="1921" y="0"/>
                  </a:lnTo>
                  <a:close/>
                </a:path>
              </a:pathLst>
            </a:custGeom>
            <a:solidFill>
              <a:srgbClr val="0279F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8" name="文本框 17">
            <a:extLst>
              <a:ext uri="{FF2B5EF4-FFF2-40B4-BE49-F238E27FC236}">
                <a16:creationId xmlns:a16="http://schemas.microsoft.com/office/drawing/2014/main" id="{58E2DCC7-923C-122F-6C28-4BA9E80E352E}"/>
              </a:ext>
            </a:extLst>
          </p:cNvPr>
          <p:cNvSpPr txBox="1"/>
          <p:nvPr/>
        </p:nvSpPr>
        <p:spPr>
          <a:xfrm>
            <a:off x="683260" y="1087755"/>
            <a:ext cx="3188335" cy="1106805"/>
          </a:xfrm>
          <a:prstGeom prst="rect">
            <a:avLst/>
          </a:prstGeom>
          <a:noFill/>
        </p:spPr>
        <p:txBody>
          <a:bodyPr wrap="square" rtlCol="0">
            <a:spAutoFit/>
          </a:bodyPr>
          <a:lstStyle/>
          <a:p>
            <a:pPr lvl="0" algn="l">
              <a:buClrTx/>
              <a:buSzTx/>
              <a:buFontTx/>
            </a:pPr>
            <a:r>
              <a:rPr lang="en-US" altLang="zh-CN" sz="6600" dirty="0">
                <a:ln w="15875">
                  <a:noFill/>
                </a:ln>
                <a:solidFill>
                  <a:srgbClr val="0279FE"/>
                </a:solidFill>
                <a:uFillTx/>
                <a:latin typeface="Times New Roman" panose="02020603050405020304" pitchFamily="18" charset="0"/>
                <a:ea typeface="OPPOSans M" panose="00020600040101010101" charset="-122"/>
                <a:cs typeface="Times New Roman" panose="02020603050405020304" pitchFamily="18" charset="0"/>
                <a:sym typeface="+mn-ea"/>
              </a:rPr>
              <a:t>04</a:t>
            </a:r>
          </a:p>
        </p:txBody>
      </p:sp>
      <p:sp>
        <p:nvSpPr>
          <p:cNvPr id="12" name="文本框 11">
            <a:extLst>
              <a:ext uri="{FF2B5EF4-FFF2-40B4-BE49-F238E27FC236}">
                <a16:creationId xmlns:a16="http://schemas.microsoft.com/office/drawing/2014/main" id="{4DC6CA83-2E91-7C5F-1D66-DC92462ABAAD}"/>
              </a:ext>
            </a:extLst>
          </p:cNvPr>
          <p:cNvSpPr txBox="1"/>
          <p:nvPr/>
        </p:nvSpPr>
        <p:spPr>
          <a:xfrm>
            <a:off x="683260" y="2460625"/>
            <a:ext cx="7499350" cy="1015663"/>
          </a:xfrm>
          <a:prstGeom prst="rect">
            <a:avLst/>
          </a:prstGeom>
          <a:noFill/>
        </p:spPr>
        <p:txBody>
          <a:bodyPr wrap="square" rtlCol="0">
            <a:spAutoFit/>
          </a:bodyPr>
          <a:lstStyle/>
          <a:p>
            <a:r>
              <a:rPr lang="en-US" altLang="zh-CN" sz="6000" dirty="0">
                <a:solidFill>
                  <a:schemeClr val="bg1"/>
                </a:solidFill>
                <a:latin typeface="Times New Roman" panose="02020603050405020304" pitchFamily="18" charset="0"/>
                <a:ea typeface="OPPOSans B" panose="00020600040101010101" charset="-122"/>
                <a:cs typeface="Times New Roman" panose="02020603050405020304" pitchFamily="18" charset="0"/>
              </a:rPr>
              <a:t>Simulation Results</a:t>
            </a:r>
          </a:p>
        </p:txBody>
      </p:sp>
      <p:cxnSp>
        <p:nvCxnSpPr>
          <p:cNvPr id="21" name="直接连接符 20">
            <a:extLst>
              <a:ext uri="{FF2B5EF4-FFF2-40B4-BE49-F238E27FC236}">
                <a16:creationId xmlns:a16="http://schemas.microsoft.com/office/drawing/2014/main" id="{9F5DCC74-14DC-A2C9-F101-83E1B86301FD}"/>
              </a:ext>
            </a:extLst>
          </p:cNvPr>
          <p:cNvCxnSpPr/>
          <p:nvPr/>
        </p:nvCxnSpPr>
        <p:spPr>
          <a:xfrm>
            <a:off x="829310" y="5075555"/>
            <a:ext cx="0" cy="551180"/>
          </a:xfrm>
          <a:prstGeom prst="line">
            <a:avLst/>
          </a:prstGeom>
          <a:ln w="7620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8953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 name="组合 111"/>
          <p:cNvGrpSpPr/>
          <p:nvPr/>
        </p:nvGrpSpPr>
        <p:grpSpPr>
          <a:xfrm>
            <a:off x="0" y="743585"/>
            <a:ext cx="11162030" cy="109366"/>
            <a:chOff x="-22" y="1363"/>
            <a:chExt cx="17578" cy="280"/>
          </a:xfrm>
        </p:grpSpPr>
        <p:sp>
          <p:nvSpPr>
            <p:cNvPr id="113"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Times New Roman" panose="02020603050405020304" pitchFamily="18" charset="0"/>
                <a:cs typeface="Times New Roman" panose="02020603050405020304" pitchFamily="18" charset="0"/>
              </a:endParaRPr>
            </a:p>
          </p:txBody>
        </p:sp>
        <p:sp>
          <p:nvSpPr>
            <p:cNvPr id="114"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Times New Roman" panose="02020603050405020304" pitchFamily="18" charset="0"/>
                <a:cs typeface="Times New Roman" panose="02020603050405020304" pitchFamily="18" charset="0"/>
              </a:endParaRPr>
            </a:p>
          </p:txBody>
        </p:sp>
      </p:grpSp>
      <p:sp>
        <p:nvSpPr>
          <p:cNvPr id="3" name="文本框 2">
            <a:extLst>
              <a:ext uri="{FF2B5EF4-FFF2-40B4-BE49-F238E27FC236}">
                <a16:creationId xmlns:a16="http://schemas.microsoft.com/office/drawing/2014/main" id="{41B9C51A-BE3C-444E-5904-4601C81170B9}"/>
              </a:ext>
            </a:extLst>
          </p:cNvPr>
          <p:cNvSpPr txBox="1"/>
          <p:nvPr/>
        </p:nvSpPr>
        <p:spPr>
          <a:xfrm>
            <a:off x="335629" y="1418634"/>
            <a:ext cx="6507624" cy="3416320"/>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1. Architecture &amp; Connectivity</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Testbench (Top-level): </a:t>
            </a:r>
            <a:r>
              <a:rPr lang="en-US" altLang="zh-CN" dirty="0" err="1">
                <a:latin typeface="Times New Roman" panose="02020603050405020304" pitchFamily="18" charset="0"/>
                <a:cs typeface="Times New Roman" panose="02020603050405020304" pitchFamily="18" charset="0"/>
              </a:rPr>
              <a:t>tb_unified_gradient_compressor_top</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tb_gradient_compressor_top</a:t>
            </a:r>
            <a:r>
              <a:rPr lang="en-US" altLang="zh-CN" dirty="0">
                <a:latin typeface="Times New Roman" panose="02020603050405020304" pitchFamily="18" charset="0"/>
                <a:cs typeface="Times New Roman" panose="02020603050405020304" pitchFamily="18" charset="0"/>
              </a:rPr>
              <a:t>)</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DUT Hierarchy: </a:t>
            </a:r>
          </a:p>
          <a:p>
            <a:r>
              <a:rPr lang="en-US" altLang="zh-CN" dirty="0">
                <a:latin typeface="Times New Roman" panose="02020603050405020304" pitchFamily="18" charset="0"/>
                <a:cs typeface="Times New Roman" panose="02020603050405020304" pitchFamily="18" charset="0"/>
              </a:rPr>
              <a:t>    L1 Cache: </a:t>
            </a:r>
            <a:r>
              <a:rPr lang="en-US" altLang="zh-CN" dirty="0" err="1">
                <a:latin typeface="Times New Roman" panose="02020603050405020304" pitchFamily="18" charset="0"/>
                <a:cs typeface="Times New Roman" panose="02020603050405020304" pitchFamily="18" charset="0"/>
              </a:rPr>
              <a:t>gradient_accumulator_top</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L2 Buffer: </a:t>
            </a:r>
            <a:r>
              <a:rPr lang="en-US" altLang="zh-CN" dirty="0" err="1">
                <a:latin typeface="Times New Roman" panose="02020603050405020304" pitchFamily="18" charset="0"/>
                <a:cs typeface="Times New Roman" panose="02020603050405020304" pitchFamily="18" charset="0"/>
              </a:rPr>
              <a:t>gradient_writeback_buffer</a:t>
            </a:r>
            <a:r>
              <a:rPr lang="en-US" altLang="zh-CN" dirty="0">
                <a:latin typeface="Times New Roman" panose="02020603050405020304" pitchFamily="18" charset="0"/>
                <a:cs typeface="Times New Roman" panose="02020603050405020304" pitchFamily="18" charset="0"/>
              </a:rPr>
              <a:t> (FIFO)</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Interface Handshake: Uses valid/ready protocol for both Core input (</a:t>
            </a:r>
            <a:r>
              <a:rPr lang="en-US" altLang="zh-CN" dirty="0" err="1">
                <a:latin typeface="Times New Roman" panose="02020603050405020304" pitchFamily="18" charset="0"/>
                <a:cs typeface="Times New Roman" panose="02020603050405020304" pitchFamily="18" charset="0"/>
              </a:rPr>
              <a:t>core_valid</a:t>
            </a:r>
            <a:r>
              <a:rPr lang="en-US" altLang="zh-CN" dirty="0">
                <a:latin typeface="Times New Roman" panose="02020603050405020304" pitchFamily="18" charset="0"/>
                <a:cs typeface="Times New Roman" panose="02020603050405020304" pitchFamily="18" charset="0"/>
              </a:rPr>
              <a:t>) and Memory output (</a:t>
            </a:r>
            <a:r>
              <a:rPr lang="en-US" altLang="zh-CN" dirty="0" err="1">
                <a:latin typeface="Times New Roman" panose="02020603050405020304" pitchFamily="18" charset="0"/>
                <a:cs typeface="Times New Roman" panose="02020603050405020304" pitchFamily="18" charset="0"/>
              </a:rPr>
              <a:t>dram_valid</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dram_ready</a:t>
            </a:r>
            <a:r>
              <a:rPr lang="en-US" altLang="zh-CN" dirty="0">
                <a:latin typeface="Times New Roman" panose="02020603050405020304" pitchFamily="18" charset="0"/>
                <a:cs typeface="Times New Roman" panose="02020603050405020304" pitchFamily="18" charset="0"/>
              </a:rPr>
              <a:t>).</a:t>
            </a:r>
          </a:p>
          <a:p>
            <a:endParaRPr lang="en-US" altLang="zh-CN"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09A39C84-3462-DB89-461D-57135841354D}"/>
              </a:ext>
            </a:extLst>
          </p:cNvPr>
          <p:cNvSpPr txBox="1"/>
          <p:nvPr/>
        </p:nvSpPr>
        <p:spPr>
          <a:xfrm>
            <a:off x="335629" y="4518581"/>
            <a:ext cx="10842829" cy="147732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2. Monitoring &amp; Logging Logic</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Performance Monitor: </a:t>
            </a:r>
            <a:r>
              <a:rPr lang="en-US" altLang="zh-CN" dirty="0" err="1">
                <a:latin typeface="Times New Roman" panose="02020603050405020304" pitchFamily="18" charset="0"/>
                <a:cs typeface="Times New Roman" panose="02020603050405020304" pitchFamily="18" charset="0"/>
              </a:rPr>
              <a:t>bandwidth_perf_monitor</a:t>
            </a:r>
            <a:r>
              <a:rPr lang="en-US" altLang="zh-CN" dirty="0">
                <a:latin typeface="Times New Roman" panose="02020603050405020304" pitchFamily="18" charset="0"/>
                <a:cs typeface="Times New Roman" panose="02020603050405020304" pitchFamily="18" charset="0"/>
              </a:rPr>
              <a:t> captures </a:t>
            </a:r>
            <a:r>
              <a:rPr lang="en-US" altLang="zh-CN" dirty="0" err="1">
                <a:latin typeface="Times New Roman" panose="02020603050405020304" pitchFamily="18" charset="0"/>
                <a:cs typeface="Times New Roman" panose="02020603050405020304" pitchFamily="18" charset="0"/>
              </a:rPr>
              <a:t>raw_input_tx_count</a:t>
            </a:r>
            <a:r>
              <a:rPr lang="en-US" altLang="zh-CN" dirty="0">
                <a:latin typeface="Times New Roman" panose="02020603050405020304" pitchFamily="18" charset="0"/>
                <a:cs typeface="Times New Roman" panose="02020603050405020304" pitchFamily="18" charset="0"/>
              </a:rPr>
              <a:t> and </a:t>
            </a:r>
            <a:r>
              <a:rPr lang="en-US" altLang="zh-CN" dirty="0" err="1">
                <a:latin typeface="Times New Roman" panose="02020603050405020304" pitchFamily="18" charset="0"/>
                <a:cs typeface="Times New Roman" panose="02020603050405020304" pitchFamily="18" charset="0"/>
              </a:rPr>
              <a:t>compressed_output_tx_count</a:t>
            </a:r>
            <a:r>
              <a:rPr lang="en-US" altLang="zh-CN" dirty="0">
                <a:latin typeface="Times New Roman" panose="02020603050405020304" pitchFamily="18" charset="0"/>
                <a:cs typeface="Times New Roman" panose="02020603050405020304" pitchFamily="18" charset="0"/>
              </a:rPr>
              <a:t>.</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Data Integrity: Real-time CSV logging via $display to track address/value pairs at both input and output ports.</a:t>
            </a:r>
            <a:endParaRPr lang="zh-CN" altLang="en-US"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1212AD93-6C54-7A49-5472-3EF3FCCDBBCD}"/>
              </a:ext>
            </a:extLst>
          </p:cNvPr>
          <p:cNvSpPr txBox="1"/>
          <p:nvPr/>
        </p:nvSpPr>
        <p:spPr>
          <a:xfrm>
            <a:off x="190499" y="221615"/>
            <a:ext cx="8979379" cy="523220"/>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Simulation: Testbench Architecture &amp; Connectivity</a:t>
            </a:r>
          </a:p>
        </p:txBody>
      </p:sp>
      <p:pic>
        <p:nvPicPr>
          <p:cNvPr id="7" name="图片 6">
            <a:extLst>
              <a:ext uri="{FF2B5EF4-FFF2-40B4-BE49-F238E27FC236}">
                <a16:creationId xmlns:a16="http://schemas.microsoft.com/office/drawing/2014/main" id="{63A79172-A630-89AC-6D7D-DB8BBD37FBF0}"/>
              </a:ext>
            </a:extLst>
          </p:cNvPr>
          <p:cNvPicPr>
            <a:picLocks noChangeAspect="1"/>
          </p:cNvPicPr>
          <p:nvPr/>
        </p:nvPicPr>
        <p:blipFill>
          <a:blip r:embed="rId3">
            <a:extLst>
              <a:ext uri="{28A0092B-C50C-407E-A947-70E740481C1C}">
                <a14:useLocalDpi xmlns:a14="http://schemas.microsoft.com/office/drawing/2010/main" val="0"/>
              </a:ext>
            </a:extLst>
          </a:blip>
          <a:srcRect r="36566"/>
          <a:stretch>
            <a:fillRect/>
          </a:stretch>
        </p:blipFill>
        <p:spPr>
          <a:xfrm>
            <a:off x="6562638" y="1129010"/>
            <a:ext cx="4896435" cy="33887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B7B44-293F-C553-EE2B-D988986A889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CDC6CFF0-57E5-3F86-3E99-C2E00ED3B1D6}"/>
              </a:ext>
            </a:extLst>
          </p:cNvPr>
          <p:cNvSpPr/>
          <p:nvPr/>
        </p:nvSpPr>
        <p:spPr>
          <a:xfrm>
            <a:off x="362348" y="1546333"/>
            <a:ext cx="9283380" cy="708779"/>
          </a:xfrm>
          <a:prstGeom prst="rect">
            <a:avLst/>
          </a:prstGeom>
          <a:noFill/>
        </p:spPr>
        <p:txBody>
          <a:bodyPr wrap="none" lIns="0" tIns="0" rIns="0" bIns="0" rtlCol="0" anchor="t"/>
          <a:lstStyle/>
          <a:p>
            <a:pPr>
              <a:lnSpc>
                <a:spcPts val="5550"/>
              </a:lnSpc>
            </a:pPr>
            <a:r>
              <a:rPr lang="en-US" altLang="zh-CN" sz="2800" dirty="0">
                <a:latin typeface="Times New Roman" panose="02020603050405020304" pitchFamily="18" charset="0"/>
                <a:ea typeface="Corben" pitchFamily="34" charset="-122"/>
                <a:cs typeface="Times New Roman" panose="02020603050405020304" pitchFamily="18" charset="0"/>
              </a:rPr>
              <a:t>Functional Test Scenarios: Phases 1 to 3</a:t>
            </a:r>
            <a:endParaRPr lang="en-US" altLang="zh-CN" sz="2800" dirty="0">
              <a:latin typeface="Times New Roman" panose="02020603050405020304" pitchFamily="18" charset="0"/>
              <a:cs typeface="Times New Roman" panose="02020603050405020304" pitchFamily="18" charset="0"/>
            </a:endParaRPr>
          </a:p>
        </p:txBody>
      </p:sp>
      <p:sp>
        <p:nvSpPr>
          <p:cNvPr id="3" name="Text 1">
            <a:extLst>
              <a:ext uri="{FF2B5EF4-FFF2-40B4-BE49-F238E27FC236}">
                <a16:creationId xmlns:a16="http://schemas.microsoft.com/office/drawing/2014/main" id="{5FC04800-F35C-EC59-41A5-1060DDD2711D}"/>
              </a:ext>
            </a:extLst>
          </p:cNvPr>
          <p:cNvSpPr/>
          <p:nvPr/>
        </p:nvSpPr>
        <p:spPr>
          <a:xfrm>
            <a:off x="362348" y="2708740"/>
            <a:ext cx="196982" cy="283488"/>
          </a:xfrm>
          <a:prstGeom prst="rect">
            <a:avLst/>
          </a:prstGeom>
          <a:noFill/>
        </p:spPr>
        <p:txBody>
          <a:bodyPr wrap="none" lIns="0" tIns="0" rIns="0" bIns="0" rtlCol="0" anchor="t"/>
          <a:lstStyle/>
          <a:p>
            <a:pPr marL="0" indent="0" algn="l">
              <a:lnSpc>
                <a:spcPts val="2850"/>
              </a:lnSpc>
              <a:buNone/>
            </a:pPr>
            <a:r>
              <a:rPr lang="en-US" sz="1750" dirty="0">
                <a:latin typeface="Times New Roman" panose="02020603050405020304" pitchFamily="18" charset="0"/>
                <a:ea typeface="Corben Light" pitchFamily="34" charset="-122"/>
                <a:cs typeface="Times New Roman" panose="02020603050405020304" pitchFamily="18" charset="0"/>
              </a:rPr>
              <a:t>01</a:t>
            </a:r>
            <a:endParaRPr lang="en-US" sz="1750" dirty="0">
              <a:latin typeface="Times New Roman" panose="02020603050405020304" pitchFamily="18" charset="0"/>
              <a:cs typeface="Times New Roman" panose="02020603050405020304" pitchFamily="18" charset="0"/>
            </a:endParaRPr>
          </a:p>
        </p:txBody>
      </p:sp>
      <p:sp>
        <p:nvSpPr>
          <p:cNvPr id="6" name="Shape 2">
            <a:extLst>
              <a:ext uri="{FF2B5EF4-FFF2-40B4-BE49-F238E27FC236}">
                <a16:creationId xmlns:a16="http://schemas.microsoft.com/office/drawing/2014/main" id="{C984B26A-7A36-9C82-3CFF-789798A9DAF2}"/>
              </a:ext>
            </a:extLst>
          </p:cNvPr>
          <p:cNvSpPr/>
          <p:nvPr/>
        </p:nvSpPr>
        <p:spPr>
          <a:xfrm>
            <a:off x="362348" y="3063784"/>
            <a:ext cx="3644424" cy="30480"/>
          </a:xfrm>
          <a:prstGeom prst="rect">
            <a:avLst/>
          </a:prstGeom>
          <a:solidFill>
            <a:srgbClr val="4967E9"/>
          </a:solidFill>
        </p:spPr>
      </p:sp>
      <p:sp>
        <p:nvSpPr>
          <p:cNvPr id="9" name="Text 3">
            <a:extLst>
              <a:ext uri="{FF2B5EF4-FFF2-40B4-BE49-F238E27FC236}">
                <a16:creationId xmlns:a16="http://schemas.microsoft.com/office/drawing/2014/main" id="{3368B146-6FD8-609F-C629-A72773DCF8E9}"/>
              </a:ext>
            </a:extLst>
          </p:cNvPr>
          <p:cNvSpPr/>
          <p:nvPr/>
        </p:nvSpPr>
        <p:spPr>
          <a:xfrm>
            <a:off x="362348" y="3238092"/>
            <a:ext cx="3644424" cy="708660"/>
          </a:xfrm>
          <a:prstGeom prst="rect">
            <a:avLst/>
          </a:prstGeom>
          <a:noFill/>
        </p:spPr>
        <p:txBody>
          <a:bodyPr wrap="square" lIns="0" tIns="0" rIns="0" bIns="0" rtlCol="0" anchor="t"/>
          <a:lstStyle/>
          <a:p>
            <a:pPr>
              <a:lnSpc>
                <a:spcPts val="2750"/>
              </a:lnSpc>
            </a:pPr>
            <a:r>
              <a:rPr lang="en-US" altLang="zh-CN" sz="2200" b="1" dirty="0">
                <a:latin typeface="Times New Roman" panose="02020603050405020304" pitchFamily="18" charset="0"/>
                <a:ea typeface="Corben" pitchFamily="34" charset="-122"/>
                <a:cs typeface="Times New Roman" panose="02020603050405020304" pitchFamily="18" charset="0"/>
              </a:rPr>
              <a:t>Phase 1: Pure Accumulation</a:t>
            </a:r>
            <a:endParaRPr lang="en-US" altLang="zh-CN" sz="2200" b="1" dirty="0">
              <a:latin typeface="Times New Roman" panose="02020603050405020304" pitchFamily="18" charset="0"/>
              <a:cs typeface="Times New Roman" panose="02020603050405020304" pitchFamily="18" charset="0"/>
            </a:endParaRPr>
          </a:p>
        </p:txBody>
      </p:sp>
      <p:sp>
        <p:nvSpPr>
          <p:cNvPr id="10" name="Text 4">
            <a:extLst>
              <a:ext uri="{FF2B5EF4-FFF2-40B4-BE49-F238E27FC236}">
                <a16:creationId xmlns:a16="http://schemas.microsoft.com/office/drawing/2014/main" id="{6208F5ED-BAD5-E4E5-CED4-C6810A2C5149}"/>
              </a:ext>
            </a:extLst>
          </p:cNvPr>
          <p:cNvSpPr/>
          <p:nvPr/>
        </p:nvSpPr>
        <p:spPr>
          <a:xfrm>
            <a:off x="362348" y="3772119"/>
            <a:ext cx="3644424" cy="1088708"/>
          </a:xfrm>
          <a:prstGeom prst="rect">
            <a:avLst/>
          </a:prstGeom>
          <a:noFill/>
        </p:spPr>
        <p:txBody>
          <a:bodyPr wrap="square" lIns="0" tIns="0" rIns="0" bIns="0" rtlCol="0" anchor="t"/>
          <a:lstStyle/>
          <a:p>
            <a:pPr>
              <a:lnSpc>
                <a:spcPts val="2850"/>
              </a:lnSpc>
            </a:pPr>
            <a:r>
              <a:rPr lang="en-US" altLang="zh-CN" dirty="0">
                <a:latin typeface="Times New Roman" panose="02020603050405020304" pitchFamily="18" charset="0"/>
                <a:ea typeface="Nobile" pitchFamily="34" charset="-122"/>
                <a:cs typeface="Times New Roman" panose="02020603050405020304" pitchFamily="18" charset="0"/>
              </a:rPr>
              <a:t>Repeatedly sends small gradients (value: 4) to 32 different addresses to check L1 hit and accumulation logic.</a:t>
            </a:r>
            <a:endParaRPr lang="en-US" altLang="zh-CN" dirty="0">
              <a:latin typeface="Times New Roman" panose="02020603050405020304" pitchFamily="18" charset="0"/>
              <a:cs typeface="Times New Roman" panose="02020603050405020304" pitchFamily="18" charset="0"/>
            </a:endParaRPr>
          </a:p>
        </p:txBody>
      </p:sp>
      <p:sp>
        <p:nvSpPr>
          <p:cNvPr id="12" name="Text 5">
            <a:extLst>
              <a:ext uri="{FF2B5EF4-FFF2-40B4-BE49-F238E27FC236}">
                <a16:creationId xmlns:a16="http://schemas.microsoft.com/office/drawing/2014/main" id="{3EC350BF-76ED-D567-2F01-25ECA307A668}"/>
              </a:ext>
            </a:extLst>
          </p:cNvPr>
          <p:cNvSpPr/>
          <p:nvPr/>
        </p:nvSpPr>
        <p:spPr>
          <a:xfrm>
            <a:off x="4273788" y="2693500"/>
            <a:ext cx="196982" cy="283488"/>
          </a:xfrm>
          <a:prstGeom prst="rect">
            <a:avLst/>
          </a:prstGeom>
          <a:noFill/>
        </p:spPr>
        <p:txBody>
          <a:bodyPr wrap="none" lIns="0" tIns="0" rIns="0" bIns="0" rtlCol="0" anchor="t"/>
          <a:lstStyle/>
          <a:p>
            <a:pPr marL="0" indent="0" algn="l">
              <a:lnSpc>
                <a:spcPts val="2850"/>
              </a:lnSpc>
              <a:buNone/>
            </a:pPr>
            <a:r>
              <a:rPr lang="en-US" sz="1750" dirty="0">
                <a:latin typeface="Times New Roman" panose="02020603050405020304" pitchFamily="18" charset="0"/>
                <a:ea typeface="Corben Light" pitchFamily="34" charset="-122"/>
                <a:cs typeface="Times New Roman" panose="02020603050405020304" pitchFamily="18" charset="0"/>
              </a:rPr>
              <a:t>02</a:t>
            </a:r>
            <a:endParaRPr lang="en-US" sz="1750" dirty="0">
              <a:latin typeface="Times New Roman" panose="02020603050405020304" pitchFamily="18" charset="0"/>
              <a:cs typeface="Times New Roman" panose="02020603050405020304" pitchFamily="18" charset="0"/>
            </a:endParaRPr>
          </a:p>
        </p:txBody>
      </p:sp>
      <p:sp>
        <p:nvSpPr>
          <p:cNvPr id="13" name="Shape 6">
            <a:extLst>
              <a:ext uri="{FF2B5EF4-FFF2-40B4-BE49-F238E27FC236}">
                <a16:creationId xmlns:a16="http://schemas.microsoft.com/office/drawing/2014/main" id="{7BA7A9E5-23BF-5B9F-9410-8ACD820DBD74}"/>
              </a:ext>
            </a:extLst>
          </p:cNvPr>
          <p:cNvSpPr/>
          <p:nvPr/>
        </p:nvSpPr>
        <p:spPr>
          <a:xfrm>
            <a:off x="4273788" y="3048544"/>
            <a:ext cx="3644424" cy="30480"/>
          </a:xfrm>
          <a:prstGeom prst="rect">
            <a:avLst/>
          </a:prstGeom>
          <a:solidFill>
            <a:srgbClr val="4967E9"/>
          </a:solidFill>
        </p:spPr>
      </p:sp>
      <p:sp>
        <p:nvSpPr>
          <p:cNvPr id="14" name="Text 7">
            <a:extLst>
              <a:ext uri="{FF2B5EF4-FFF2-40B4-BE49-F238E27FC236}">
                <a16:creationId xmlns:a16="http://schemas.microsoft.com/office/drawing/2014/main" id="{DC62D3D8-809C-C838-A589-4E7306379706}"/>
              </a:ext>
            </a:extLst>
          </p:cNvPr>
          <p:cNvSpPr/>
          <p:nvPr/>
        </p:nvSpPr>
        <p:spPr>
          <a:xfrm>
            <a:off x="4273788" y="3222852"/>
            <a:ext cx="3644424" cy="708660"/>
          </a:xfrm>
          <a:prstGeom prst="rect">
            <a:avLst/>
          </a:prstGeom>
          <a:noFill/>
        </p:spPr>
        <p:txBody>
          <a:bodyPr wrap="square" lIns="0" tIns="0" rIns="0" bIns="0" rtlCol="0" anchor="t"/>
          <a:lstStyle/>
          <a:p>
            <a:pPr>
              <a:lnSpc>
                <a:spcPts val="2750"/>
              </a:lnSpc>
            </a:pPr>
            <a:r>
              <a:rPr lang="en-US" altLang="zh-CN" sz="2200" b="1" dirty="0">
                <a:latin typeface="Times New Roman" panose="02020603050405020304" pitchFamily="18" charset="0"/>
                <a:ea typeface="Corben" pitchFamily="34" charset="-122"/>
                <a:cs typeface="Times New Roman" panose="02020603050405020304" pitchFamily="18" charset="0"/>
              </a:rPr>
              <a:t>Phase 2: Outlier Bypass</a:t>
            </a:r>
            <a:endParaRPr lang="en-US" altLang="zh-CN" sz="2200" b="1" dirty="0">
              <a:latin typeface="Times New Roman" panose="02020603050405020304" pitchFamily="18" charset="0"/>
              <a:cs typeface="Times New Roman" panose="02020603050405020304" pitchFamily="18" charset="0"/>
            </a:endParaRPr>
          </a:p>
        </p:txBody>
      </p:sp>
      <p:sp>
        <p:nvSpPr>
          <p:cNvPr id="15" name="Text 8">
            <a:extLst>
              <a:ext uri="{FF2B5EF4-FFF2-40B4-BE49-F238E27FC236}">
                <a16:creationId xmlns:a16="http://schemas.microsoft.com/office/drawing/2014/main" id="{7B21CF29-D8C8-C1A7-CE99-7D725D43CDC5}"/>
              </a:ext>
            </a:extLst>
          </p:cNvPr>
          <p:cNvSpPr/>
          <p:nvPr/>
        </p:nvSpPr>
        <p:spPr>
          <a:xfrm>
            <a:off x="4273788" y="3756879"/>
            <a:ext cx="3644424" cy="1088708"/>
          </a:xfrm>
          <a:prstGeom prst="rect">
            <a:avLst/>
          </a:prstGeom>
          <a:noFill/>
        </p:spPr>
        <p:txBody>
          <a:bodyPr wrap="square" lIns="0" tIns="0" rIns="0" bIns="0" rtlCol="0" anchor="t"/>
          <a:lstStyle/>
          <a:p>
            <a:pPr>
              <a:lnSpc>
                <a:spcPts val="2850"/>
              </a:lnSpc>
            </a:pPr>
            <a:r>
              <a:rPr lang="en-US" altLang="zh-CN" dirty="0">
                <a:latin typeface="Times New Roman" panose="02020603050405020304" pitchFamily="18" charset="0"/>
                <a:ea typeface="Nobile" pitchFamily="34" charset="-122"/>
                <a:cs typeface="Times New Roman" panose="02020603050405020304" pitchFamily="18" charset="0"/>
              </a:rPr>
              <a:t>Sends values (value: 100) exceeding the THRESHOLD (50) to verify the "Direct Trigger" path that bypasses the cache.</a:t>
            </a:r>
            <a:endParaRPr lang="en-US" altLang="zh-CN" dirty="0">
              <a:latin typeface="Times New Roman" panose="02020603050405020304" pitchFamily="18" charset="0"/>
              <a:cs typeface="Times New Roman" panose="02020603050405020304" pitchFamily="18" charset="0"/>
            </a:endParaRPr>
          </a:p>
        </p:txBody>
      </p:sp>
      <p:sp>
        <p:nvSpPr>
          <p:cNvPr id="16" name="Text 9">
            <a:extLst>
              <a:ext uri="{FF2B5EF4-FFF2-40B4-BE49-F238E27FC236}">
                <a16:creationId xmlns:a16="http://schemas.microsoft.com/office/drawing/2014/main" id="{EBBA0626-6512-9598-75CF-5C4420DFD4FA}"/>
              </a:ext>
            </a:extLst>
          </p:cNvPr>
          <p:cNvSpPr/>
          <p:nvPr/>
        </p:nvSpPr>
        <p:spPr>
          <a:xfrm>
            <a:off x="8185228" y="2663020"/>
            <a:ext cx="196982" cy="283488"/>
          </a:xfrm>
          <a:prstGeom prst="rect">
            <a:avLst/>
          </a:prstGeom>
          <a:noFill/>
        </p:spPr>
        <p:txBody>
          <a:bodyPr wrap="none" lIns="0" tIns="0" rIns="0" bIns="0" rtlCol="0" anchor="t"/>
          <a:lstStyle/>
          <a:p>
            <a:pPr marL="0" indent="0" algn="l">
              <a:lnSpc>
                <a:spcPts val="2850"/>
              </a:lnSpc>
              <a:buNone/>
            </a:pPr>
            <a:r>
              <a:rPr lang="en-US" sz="1750" dirty="0">
                <a:latin typeface="Times New Roman" panose="02020603050405020304" pitchFamily="18" charset="0"/>
                <a:ea typeface="Corben Light" pitchFamily="34" charset="-122"/>
                <a:cs typeface="Times New Roman" panose="02020603050405020304" pitchFamily="18" charset="0"/>
              </a:rPr>
              <a:t>03</a:t>
            </a:r>
            <a:endParaRPr lang="en-US" sz="1750" dirty="0">
              <a:latin typeface="Times New Roman" panose="02020603050405020304" pitchFamily="18" charset="0"/>
              <a:cs typeface="Times New Roman" panose="02020603050405020304" pitchFamily="18" charset="0"/>
            </a:endParaRPr>
          </a:p>
        </p:txBody>
      </p:sp>
      <p:sp>
        <p:nvSpPr>
          <p:cNvPr id="17" name="Shape 10">
            <a:extLst>
              <a:ext uri="{FF2B5EF4-FFF2-40B4-BE49-F238E27FC236}">
                <a16:creationId xmlns:a16="http://schemas.microsoft.com/office/drawing/2014/main" id="{AA059985-53DB-84D8-3C79-56240DAECB9A}"/>
              </a:ext>
            </a:extLst>
          </p:cNvPr>
          <p:cNvSpPr/>
          <p:nvPr/>
        </p:nvSpPr>
        <p:spPr>
          <a:xfrm>
            <a:off x="8185228" y="3018064"/>
            <a:ext cx="3644424" cy="30480"/>
          </a:xfrm>
          <a:prstGeom prst="rect">
            <a:avLst/>
          </a:prstGeom>
          <a:solidFill>
            <a:srgbClr val="4967E9"/>
          </a:solidFill>
        </p:spPr>
      </p:sp>
      <p:sp>
        <p:nvSpPr>
          <p:cNvPr id="18" name="Text 11">
            <a:extLst>
              <a:ext uri="{FF2B5EF4-FFF2-40B4-BE49-F238E27FC236}">
                <a16:creationId xmlns:a16="http://schemas.microsoft.com/office/drawing/2014/main" id="{4BE6B49A-74FD-9452-3EB6-6676CC15F027}"/>
              </a:ext>
            </a:extLst>
          </p:cNvPr>
          <p:cNvSpPr/>
          <p:nvPr/>
        </p:nvSpPr>
        <p:spPr>
          <a:xfrm>
            <a:off x="8185228" y="3192372"/>
            <a:ext cx="3644424" cy="708660"/>
          </a:xfrm>
          <a:prstGeom prst="rect">
            <a:avLst/>
          </a:prstGeom>
          <a:noFill/>
        </p:spPr>
        <p:txBody>
          <a:bodyPr wrap="square" lIns="0" tIns="0" rIns="0" bIns="0" rtlCol="0" anchor="t"/>
          <a:lstStyle/>
          <a:p>
            <a:pPr>
              <a:lnSpc>
                <a:spcPts val="2750"/>
              </a:lnSpc>
            </a:pPr>
            <a:r>
              <a:rPr lang="en-US" altLang="zh-CN" sz="2200" b="1" dirty="0">
                <a:latin typeface="Times New Roman" panose="02020603050405020304" pitchFamily="18" charset="0"/>
                <a:ea typeface="Corben" pitchFamily="34" charset="-122"/>
                <a:cs typeface="Times New Roman" panose="02020603050405020304" pitchFamily="18" charset="0"/>
              </a:rPr>
              <a:t>Phase 3: Address Conflict</a:t>
            </a:r>
            <a:endParaRPr lang="en-US" altLang="zh-CN" sz="2200" b="1" dirty="0">
              <a:latin typeface="Times New Roman" panose="02020603050405020304" pitchFamily="18" charset="0"/>
              <a:cs typeface="Times New Roman" panose="02020603050405020304" pitchFamily="18" charset="0"/>
            </a:endParaRPr>
          </a:p>
        </p:txBody>
      </p:sp>
      <p:sp>
        <p:nvSpPr>
          <p:cNvPr id="19" name="Text 12">
            <a:extLst>
              <a:ext uri="{FF2B5EF4-FFF2-40B4-BE49-F238E27FC236}">
                <a16:creationId xmlns:a16="http://schemas.microsoft.com/office/drawing/2014/main" id="{0EDA1EC4-840B-9119-796D-9AEE1F177FC5}"/>
              </a:ext>
            </a:extLst>
          </p:cNvPr>
          <p:cNvSpPr/>
          <p:nvPr/>
        </p:nvSpPr>
        <p:spPr>
          <a:xfrm>
            <a:off x="8185228" y="3726399"/>
            <a:ext cx="3644424" cy="1451610"/>
          </a:xfrm>
          <a:prstGeom prst="rect">
            <a:avLst/>
          </a:prstGeom>
          <a:noFill/>
        </p:spPr>
        <p:txBody>
          <a:bodyPr wrap="square" lIns="0" tIns="0" rIns="0" bIns="0" rtlCol="0" anchor="t"/>
          <a:lstStyle/>
          <a:p>
            <a:pPr>
              <a:lnSpc>
                <a:spcPts val="2850"/>
              </a:lnSpc>
            </a:pPr>
            <a:r>
              <a:rPr lang="en-US" altLang="zh-CN" dirty="0">
                <a:latin typeface="Times New Roman" panose="02020603050405020304" pitchFamily="18" charset="0"/>
                <a:ea typeface="Nobile" pitchFamily="34" charset="-122"/>
                <a:cs typeface="Times New Roman" panose="02020603050405020304" pitchFamily="18" charset="0"/>
              </a:rPr>
              <a:t>Targets specific sets with different tags to test way allocation and initial eviction logic.</a:t>
            </a:r>
            <a:endParaRPr lang="en-US" altLang="zh-CN" dirty="0">
              <a:latin typeface="Times New Roman" panose="02020603050405020304" pitchFamily="18" charset="0"/>
              <a:cs typeface="Times New Roman" panose="02020603050405020304" pitchFamily="18" charset="0"/>
            </a:endParaRPr>
          </a:p>
        </p:txBody>
      </p:sp>
      <p:grpSp>
        <p:nvGrpSpPr>
          <p:cNvPr id="5" name="组合 4">
            <a:extLst>
              <a:ext uri="{FF2B5EF4-FFF2-40B4-BE49-F238E27FC236}">
                <a16:creationId xmlns:a16="http://schemas.microsoft.com/office/drawing/2014/main" id="{B3965C2B-FD86-1C3A-49D2-E36E3EE99009}"/>
              </a:ext>
            </a:extLst>
          </p:cNvPr>
          <p:cNvGrpSpPr/>
          <p:nvPr/>
        </p:nvGrpSpPr>
        <p:grpSpPr>
          <a:xfrm>
            <a:off x="0" y="743585"/>
            <a:ext cx="11162030" cy="109366"/>
            <a:chOff x="-22" y="1363"/>
            <a:chExt cx="17578" cy="280"/>
          </a:xfrm>
        </p:grpSpPr>
        <p:sp>
          <p:nvSpPr>
            <p:cNvPr id="7" name="任意多边形 6">
              <a:extLst>
                <a:ext uri="{FF2B5EF4-FFF2-40B4-BE49-F238E27FC236}">
                  <a16:creationId xmlns:a16="http://schemas.microsoft.com/office/drawing/2014/main" id="{32E71A67-86F9-3FA5-96BB-2B754178B7F5}"/>
                </a:ext>
              </a:extLst>
            </p:cNvPr>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Times New Roman" panose="02020603050405020304" pitchFamily="18" charset="0"/>
                <a:cs typeface="Times New Roman" panose="02020603050405020304" pitchFamily="18" charset="0"/>
              </a:endParaRPr>
            </a:p>
          </p:txBody>
        </p:sp>
        <p:sp>
          <p:nvSpPr>
            <p:cNvPr id="8" name="任意多边形 7">
              <a:extLst>
                <a:ext uri="{FF2B5EF4-FFF2-40B4-BE49-F238E27FC236}">
                  <a16:creationId xmlns:a16="http://schemas.microsoft.com/office/drawing/2014/main" id="{F0F9A888-A039-B053-1A67-E79C61021FE7}"/>
                </a:ext>
              </a:extLst>
            </p:cNvPr>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Times New Roman" panose="02020603050405020304" pitchFamily="18" charset="0"/>
                <a:cs typeface="Times New Roman" panose="02020603050405020304" pitchFamily="18" charset="0"/>
              </a:endParaRPr>
            </a:p>
          </p:txBody>
        </p:sp>
      </p:grpSp>
      <p:sp>
        <p:nvSpPr>
          <p:cNvPr id="11" name="文本框 10">
            <a:extLst>
              <a:ext uri="{FF2B5EF4-FFF2-40B4-BE49-F238E27FC236}">
                <a16:creationId xmlns:a16="http://schemas.microsoft.com/office/drawing/2014/main" id="{F6F229B1-B5B2-FB77-0F62-1ACE045367D0}"/>
              </a:ext>
            </a:extLst>
          </p:cNvPr>
          <p:cNvSpPr txBox="1"/>
          <p:nvPr/>
        </p:nvSpPr>
        <p:spPr>
          <a:xfrm>
            <a:off x="190499" y="221615"/>
            <a:ext cx="8979379" cy="523220"/>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Simulation: Testbench Architecture &amp; Connectivity</a:t>
            </a:r>
          </a:p>
        </p:txBody>
      </p:sp>
    </p:spTree>
    <p:extLst>
      <p:ext uri="{BB962C8B-B14F-4D97-AF65-F5344CB8AC3E}">
        <p14:creationId xmlns:p14="http://schemas.microsoft.com/office/powerpoint/2010/main" val="3646088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pexels-david-jakab-976473"/>
          <p:cNvPicPr>
            <a:picLocks noChangeAspect="1"/>
          </p:cNvPicPr>
          <p:nvPr/>
        </p:nvPicPr>
        <p:blipFill>
          <a:blip r:embed="rId2">
            <a:grayscl/>
          </a:blip>
          <a:srcRect t="10093" b="10093"/>
          <a:stretch>
            <a:fillRect/>
          </a:stretch>
        </p:blipFill>
        <p:spPr>
          <a:xfrm>
            <a:off x="0" y="0"/>
            <a:ext cx="12192635" cy="6858635"/>
          </a:xfrm>
          <a:prstGeom prst="rect">
            <a:avLst/>
          </a:prstGeom>
        </p:spPr>
      </p:pic>
      <p:sp>
        <p:nvSpPr>
          <p:cNvPr id="5" name="矩形 4"/>
          <p:cNvSpPr/>
          <p:nvPr/>
        </p:nvSpPr>
        <p:spPr>
          <a:xfrm>
            <a:off x="0" y="-635"/>
            <a:ext cx="12192000" cy="6858635"/>
          </a:xfrm>
          <a:prstGeom prst="rect">
            <a:avLst/>
          </a:prstGeom>
          <a:solidFill>
            <a:srgbClr val="00022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矩形 7"/>
          <p:cNvSpPr/>
          <p:nvPr/>
        </p:nvSpPr>
        <p:spPr>
          <a:xfrm>
            <a:off x="13528675" y="-784225"/>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14" name="组合 13"/>
          <p:cNvGrpSpPr/>
          <p:nvPr/>
        </p:nvGrpSpPr>
        <p:grpSpPr>
          <a:xfrm>
            <a:off x="8808720" y="635"/>
            <a:ext cx="3383280" cy="6858000"/>
            <a:chOff x="12158" y="1"/>
            <a:chExt cx="7042" cy="10800"/>
          </a:xfrm>
          <a:solidFill>
            <a:srgbClr val="0279FE"/>
          </a:solidFill>
        </p:grpSpPr>
        <p:sp>
          <p:nvSpPr>
            <p:cNvPr id="7" name="任意多边形 6"/>
            <p:cNvSpPr/>
            <p:nvPr/>
          </p:nvSpPr>
          <p:spPr>
            <a:xfrm>
              <a:off x="13062" y="1"/>
              <a:ext cx="6139"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6139" h="10800">
                  <a:moveTo>
                    <a:pt x="0" y="10800"/>
                  </a:moveTo>
                  <a:lnTo>
                    <a:pt x="1921" y="0"/>
                  </a:lnTo>
                  <a:lnTo>
                    <a:pt x="6139" y="0"/>
                  </a:lnTo>
                  <a:lnTo>
                    <a:pt x="6139" y="8686"/>
                  </a:lnTo>
                  <a:lnTo>
                    <a:pt x="5763" y="10800"/>
                  </a:lnTo>
                  <a:lnTo>
                    <a:pt x="0" y="10800"/>
                  </a:lnTo>
                  <a:close/>
                </a:path>
              </a:pathLst>
            </a:custGeom>
            <a:solidFill>
              <a:srgbClr val="0279F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任意多边形 9"/>
            <p:cNvSpPr/>
            <p:nvPr/>
          </p:nvSpPr>
          <p:spPr>
            <a:xfrm>
              <a:off x="12158" y="1"/>
              <a:ext cx="2450"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450" h="10800">
                  <a:moveTo>
                    <a:pt x="1921" y="0"/>
                  </a:moveTo>
                  <a:lnTo>
                    <a:pt x="2450" y="0"/>
                  </a:lnTo>
                  <a:lnTo>
                    <a:pt x="529" y="10800"/>
                  </a:lnTo>
                  <a:lnTo>
                    <a:pt x="0" y="10800"/>
                  </a:lnTo>
                  <a:lnTo>
                    <a:pt x="1921" y="0"/>
                  </a:lnTo>
                  <a:close/>
                </a:path>
              </a:pathLst>
            </a:custGeom>
            <a:solidFill>
              <a:srgbClr val="0279F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3" name="平行四边形 12" hidden="1"/>
          <p:cNvSpPr/>
          <p:nvPr/>
        </p:nvSpPr>
        <p:spPr>
          <a:xfrm flipH="1" flipV="1">
            <a:off x="6080125" y="4900930"/>
            <a:ext cx="1391920" cy="195707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 name="文本框 1"/>
          <p:cNvSpPr txBox="1"/>
          <p:nvPr/>
        </p:nvSpPr>
        <p:spPr>
          <a:xfrm>
            <a:off x="696595" y="521335"/>
            <a:ext cx="7479665" cy="1322070"/>
          </a:xfrm>
          <a:prstGeom prst="rect">
            <a:avLst/>
          </a:prstGeom>
          <a:noFill/>
        </p:spPr>
        <p:txBody>
          <a:bodyPr wrap="square" rtlCol="0">
            <a:spAutoFit/>
          </a:bodyPr>
          <a:lstStyle/>
          <a:p>
            <a:pPr algn="l"/>
            <a:r>
              <a:rPr lang="en-US" altLang="zh-CN" sz="8000" dirty="0">
                <a:solidFill>
                  <a:srgbClr val="0279FE"/>
                </a:solidFill>
                <a:latin typeface="Times New Roman" panose="02020603050405020304" pitchFamily="18" charset="0"/>
                <a:cs typeface="Times New Roman" panose="02020603050405020304" pitchFamily="18" charset="0"/>
              </a:rPr>
              <a:t>CON</a:t>
            </a:r>
            <a:r>
              <a:rPr lang="en-US" altLang="zh-CN" sz="8000" dirty="0">
                <a:solidFill>
                  <a:schemeClr val="bg1"/>
                </a:solidFill>
                <a:latin typeface="Times New Roman" panose="02020603050405020304" pitchFamily="18" charset="0"/>
                <a:cs typeface="Times New Roman" panose="02020603050405020304" pitchFamily="18" charset="0"/>
              </a:rPr>
              <a:t>TENTS</a:t>
            </a:r>
            <a:endParaRPr lang="en-US" altLang="zh-CN" sz="8000" dirty="0">
              <a:solidFill>
                <a:srgbClr val="0279FE"/>
              </a:solidFill>
              <a:latin typeface="Times New Roman" panose="02020603050405020304" pitchFamily="18" charset="0"/>
              <a:cs typeface="Times New Roman" panose="02020603050405020304" pitchFamily="18" charset="0"/>
            </a:endParaRPr>
          </a:p>
        </p:txBody>
      </p:sp>
      <p:grpSp>
        <p:nvGrpSpPr>
          <p:cNvPr id="36" name="组合 35"/>
          <p:cNvGrpSpPr/>
          <p:nvPr/>
        </p:nvGrpSpPr>
        <p:grpSpPr>
          <a:xfrm>
            <a:off x="710565" y="2042160"/>
            <a:ext cx="7572375" cy="645160"/>
            <a:chOff x="1244" y="3748"/>
            <a:chExt cx="11925" cy="1016"/>
          </a:xfrm>
        </p:grpSpPr>
        <p:sp>
          <p:nvSpPr>
            <p:cNvPr id="9" name="椭圆 8"/>
            <p:cNvSpPr/>
            <p:nvPr/>
          </p:nvSpPr>
          <p:spPr>
            <a:xfrm>
              <a:off x="1244" y="4098"/>
              <a:ext cx="317" cy="3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11" name="文本框 10"/>
            <p:cNvSpPr txBox="1"/>
            <p:nvPr/>
          </p:nvSpPr>
          <p:spPr>
            <a:xfrm>
              <a:off x="1904" y="3748"/>
              <a:ext cx="1334" cy="1016"/>
            </a:xfrm>
            <a:prstGeom prst="rect">
              <a:avLst/>
            </a:prstGeom>
            <a:noFill/>
          </p:spPr>
          <p:txBody>
            <a:bodyPr wrap="square" rtlCol="0">
              <a:spAutoFit/>
            </a:bodyPr>
            <a:lstStyle/>
            <a:p>
              <a:r>
                <a:rPr lang="en-US" altLang="zh-CN" sz="3600" dirty="0">
                  <a:solidFill>
                    <a:schemeClr val="bg1"/>
                  </a:solidFill>
                  <a:latin typeface="Times New Roman" panose="02020603050405020304" pitchFamily="18" charset="0"/>
                  <a:cs typeface="Times New Roman" panose="02020603050405020304" pitchFamily="18" charset="0"/>
                </a:rPr>
                <a:t>01</a:t>
              </a:r>
            </a:p>
          </p:txBody>
        </p:sp>
        <p:sp>
          <p:nvSpPr>
            <p:cNvPr id="12" name="文本框 11"/>
            <p:cNvSpPr txBox="1"/>
            <p:nvPr/>
          </p:nvSpPr>
          <p:spPr>
            <a:xfrm>
              <a:off x="3581" y="3845"/>
              <a:ext cx="9588" cy="822"/>
            </a:xfrm>
            <a:prstGeom prst="rect">
              <a:avLst/>
            </a:prstGeom>
            <a:noFill/>
          </p:spPr>
          <p:txBody>
            <a:bodyPr wrap="square" rtlCol="0">
              <a:spAutoFit/>
            </a:bodyPr>
            <a:lstStyle/>
            <a:p>
              <a:r>
                <a:rPr lang="en-US" altLang="zh-CN" sz="2800" dirty="0">
                  <a:solidFill>
                    <a:schemeClr val="bg1"/>
                  </a:solidFill>
                  <a:latin typeface="Times New Roman" panose="02020603050405020304" pitchFamily="18" charset="0"/>
                  <a:ea typeface="OPPOSans B" panose="00020600040101010101" charset="-122"/>
                  <a:cs typeface="Times New Roman" panose="02020603050405020304" pitchFamily="18" charset="0"/>
                </a:rPr>
                <a:t>Problem Statement &amp; Motivation</a:t>
              </a:r>
            </a:p>
          </p:txBody>
        </p:sp>
      </p:grpSp>
      <p:grpSp>
        <p:nvGrpSpPr>
          <p:cNvPr id="6" name="组合 5">
            <a:extLst>
              <a:ext uri="{FF2B5EF4-FFF2-40B4-BE49-F238E27FC236}">
                <a16:creationId xmlns:a16="http://schemas.microsoft.com/office/drawing/2014/main" id="{ED6D2A8B-52BE-01D4-D0BB-F00D073BDD2D}"/>
              </a:ext>
            </a:extLst>
          </p:cNvPr>
          <p:cNvGrpSpPr/>
          <p:nvPr/>
        </p:nvGrpSpPr>
        <p:grpSpPr>
          <a:xfrm>
            <a:off x="707144" y="2675413"/>
            <a:ext cx="7572375" cy="645160"/>
            <a:chOff x="1244" y="3748"/>
            <a:chExt cx="11925" cy="1016"/>
          </a:xfrm>
        </p:grpSpPr>
        <p:sp>
          <p:nvSpPr>
            <p:cNvPr id="15" name="椭圆 14">
              <a:extLst>
                <a:ext uri="{FF2B5EF4-FFF2-40B4-BE49-F238E27FC236}">
                  <a16:creationId xmlns:a16="http://schemas.microsoft.com/office/drawing/2014/main" id="{87CDE3E4-6640-A2DD-55BD-F599E090293E}"/>
                </a:ext>
              </a:extLst>
            </p:cNvPr>
            <p:cNvSpPr/>
            <p:nvPr/>
          </p:nvSpPr>
          <p:spPr>
            <a:xfrm>
              <a:off x="1244" y="4098"/>
              <a:ext cx="317" cy="3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C06CBBAA-67CD-E11B-6B40-26B92C3CB045}"/>
                </a:ext>
              </a:extLst>
            </p:cNvPr>
            <p:cNvSpPr txBox="1"/>
            <p:nvPr/>
          </p:nvSpPr>
          <p:spPr>
            <a:xfrm>
              <a:off x="1904" y="3748"/>
              <a:ext cx="1334" cy="1016"/>
            </a:xfrm>
            <a:prstGeom prst="rect">
              <a:avLst/>
            </a:prstGeom>
            <a:noFill/>
          </p:spPr>
          <p:txBody>
            <a:bodyPr wrap="square" rtlCol="0">
              <a:spAutoFit/>
            </a:bodyPr>
            <a:lstStyle/>
            <a:p>
              <a:r>
                <a:rPr lang="en-US" altLang="zh-CN" sz="3600" dirty="0">
                  <a:solidFill>
                    <a:schemeClr val="bg1"/>
                  </a:solidFill>
                  <a:latin typeface="Times New Roman" panose="02020603050405020304" pitchFamily="18" charset="0"/>
                  <a:cs typeface="Times New Roman" panose="02020603050405020304" pitchFamily="18" charset="0"/>
                </a:rPr>
                <a:t>02</a:t>
              </a:r>
            </a:p>
          </p:txBody>
        </p:sp>
        <p:sp>
          <p:nvSpPr>
            <p:cNvPr id="17" name="文本框 16">
              <a:extLst>
                <a:ext uri="{FF2B5EF4-FFF2-40B4-BE49-F238E27FC236}">
                  <a16:creationId xmlns:a16="http://schemas.microsoft.com/office/drawing/2014/main" id="{FEC0AC07-ECF3-3881-1FDC-42B832CAB957}"/>
                </a:ext>
              </a:extLst>
            </p:cNvPr>
            <p:cNvSpPr txBox="1"/>
            <p:nvPr/>
          </p:nvSpPr>
          <p:spPr>
            <a:xfrm>
              <a:off x="3581" y="3845"/>
              <a:ext cx="9588" cy="822"/>
            </a:xfrm>
            <a:prstGeom prst="rect">
              <a:avLst/>
            </a:prstGeom>
            <a:noFill/>
          </p:spPr>
          <p:txBody>
            <a:bodyPr wrap="square" rtlCol="0">
              <a:spAutoFit/>
            </a:bodyPr>
            <a:lstStyle/>
            <a:p>
              <a:r>
                <a:rPr lang="en-US" altLang="zh-CN" sz="2800" dirty="0">
                  <a:solidFill>
                    <a:schemeClr val="bg1"/>
                  </a:solidFill>
                  <a:latin typeface="Times New Roman" panose="02020603050405020304" pitchFamily="18" charset="0"/>
                  <a:ea typeface="OPPOSans B" panose="00020600040101010101" charset="-122"/>
                  <a:cs typeface="Times New Roman" panose="02020603050405020304" pitchFamily="18" charset="0"/>
                </a:rPr>
                <a:t>RTL Architecture</a:t>
              </a:r>
            </a:p>
          </p:txBody>
        </p:sp>
      </p:grpSp>
      <p:grpSp>
        <p:nvGrpSpPr>
          <p:cNvPr id="18" name="组合 17">
            <a:extLst>
              <a:ext uri="{FF2B5EF4-FFF2-40B4-BE49-F238E27FC236}">
                <a16:creationId xmlns:a16="http://schemas.microsoft.com/office/drawing/2014/main" id="{39A50017-9757-D87C-2DD2-001F3B8F2CF6}"/>
              </a:ext>
            </a:extLst>
          </p:cNvPr>
          <p:cNvGrpSpPr/>
          <p:nvPr/>
        </p:nvGrpSpPr>
        <p:grpSpPr>
          <a:xfrm>
            <a:off x="707144" y="3336753"/>
            <a:ext cx="7572375" cy="1016000"/>
            <a:chOff x="1244" y="3748"/>
            <a:chExt cx="11925" cy="1600"/>
          </a:xfrm>
        </p:grpSpPr>
        <p:sp>
          <p:nvSpPr>
            <p:cNvPr id="19" name="椭圆 18">
              <a:extLst>
                <a:ext uri="{FF2B5EF4-FFF2-40B4-BE49-F238E27FC236}">
                  <a16:creationId xmlns:a16="http://schemas.microsoft.com/office/drawing/2014/main" id="{1CA871F7-70D2-2EFA-8487-AD02B1473048}"/>
                </a:ext>
              </a:extLst>
            </p:cNvPr>
            <p:cNvSpPr/>
            <p:nvPr/>
          </p:nvSpPr>
          <p:spPr>
            <a:xfrm>
              <a:off x="1244" y="4098"/>
              <a:ext cx="317" cy="3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0" name="文本框 19">
              <a:extLst>
                <a:ext uri="{FF2B5EF4-FFF2-40B4-BE49-F238E27FC236}">
                  <a16:creationId xmlns:a16="http://schemas.microsoft.com/office/drawing/2014/main" id="{37195FE7-90B9-2194-074A-4E497375BCB4}"/>
                </a:ext>
              </a:extLst>
            </p:cNvPr>
            <p:cNvSpPr txBox="1"/>
            <p:nvPr/>
          </p:nvSpPr>
          <p:spPr>
            <a:xfrm>
              <a:off x="1904" y="3748"/>
              <a:ext cx="1334" cy="1016"/>
            </a:xfrm>
            <a:prstGeom prst="rect">
              <a:avLst/>
            </a:prstGeom>
            <a:noFill/>
          </p:spPr>
          <p:txBody>
            <a:bodyPr wrap="square" rtlCol="0">
              <a:spAutoFit/>
            </a:bodyPr>
            <a:lstStyle/>
            <a:p>
              <a:r>
                <a:rPr lang="en-US" altLang="zh-CN" sz="3600" dirty="0">
                  <a:solidFill>
                    <a:schemeClr val="bg1"/>
                  </a:solidFill>
                  <a:latin typeface="Times New Roman" panose="02020603050405020304" pitchFamily="18" charset="0"/>
                  <a:cs typeface="Times New Roman" panose="02020603050405020304" pitchFamily="18" charset="0"/>
                </a:rPr>
                <a:t>03</a:t>
              </a:r>
            </a:p>
          </p:txBody>
        </p:sp>
        <p:sp>
          <p:nvSpPr>
            <p:cNvPr id="21" name="文本框 20">
              <a:extLst>
                <a:ext uri="{FF2B5EF4-FFF2-40B4-BE49-F238E27FC236}">
                  <a16:creationId xmlns:a16="http://schemas.microsoft.com/office/drawing/2014/main" id="{29E12531-0984-AE28-431C-D4968BDDF02E}"/>
                </a:ext>
              </a:extLst>
            </p:cNvPr>
            <p:cNvSpPr txBox="1"/>
            <p:nvPr/>
          </p:nvSpPr>
          <p:spPr>
            <a:xfrm>
              <a:off x="3581" y="3845"/>
              <a:ext cx="9588" cy="1503"/>
            </a:xfrm>
            <a:prstGeom prst="rect">
              <a:avLst/>
            </a:prstGeom>
            <a:noFill/>
          </p:spPr>
          <p:txBody>
            <a:bodyPr wrap="square" rtlCol="0">
              <a:spAutoFit/>
            </a:bodyPr>
            <a:lstStyle/>
            <a:p>
              <a:r>
                <a:rPr lang="en-US" altLang="zh-CN" sz="2800" dirty="0">
                  <a:solidFill>
                    <a:schemeClr val="bg1"/>
                  </a:solidFill>
                  <a:latin typeface="Times New Roman" panose="02020603050405020304" pitchFamily="18" charset="0"/>
                  <a:ea typeface="OPPOSans B" panose="00020600040101010101" charset="-122"/>
                  <a:cs typeface="Times New Roman" panose="02020603050405020304" pitchFamily="18" charset="0"/>
                </a:rPr>
                <a:t>Design Methodology</a:t>
              </a:r>
            </a:p>
            <a:p>
              <a:endParaRPr lang="en-US" altLang="zh-CN" sz="2800" dirty="0">
                <a:solidFill>
                  <a:schemeClr val="bg1"/>
                </a:solidFill>
                <a:latin typeface="Times New Roman" panose="02020603050405020304" pitchFamily="18" charset="0"/>
                <a:ea typeface="OPPOSans B" panose="00020600040101010101" charset="-122"/>
                <a:cs typeface="Times New Roman" panose="02020603050405020304" pitchFamily="18" charset="0"/>
              </a:endParaRPr>
            </a:p>
          </p:txBody>
        </p:sp>
      </p:grpSp>
      <p:grpSp>
        <p:nvGrpSpPr>
          <p:cNvPr id="22" name="组合 21">
            <a:extLst>
              <a:ext uri="{FF2B5EF4-FFF2-40B4-BE49-F238E27FC236}">
                <a16:creationId xmlns:a16="http://schemas.microsoft.com/office/drawing/2014/main" id="{CD938E74-2BE1-2DCE-99C8-90DDCB1A8260}"/>
              </a:ext>
            </a:extLst>
          </p:cNvPr>
          <p:cNvGrpSpPr/>
          <p:nvPr/>
        </p:nvGrpSpPr>
        <p:grpSpPr>
          <a:xfrm>
            <a:off x="707144" y="3961912"/>
            <a:ext cx="7572375" cy="645160"/>
            <a:chOff x="1244" y="3748"/>
            <a:chExt cx="11925" cy="1016"/>
          </a:xfrm>
        </p:grpSpPr>
        <p:sp>
          <p:nvSpPr>
            <p:cNvPr id="23" name="椭圆 22">
              <a:extLst>
                <a:ext uri="{FF2B5EF4-FFF2-40B4-BE49-F238E27FC236}">
                  <a16:creationId xmlns:a16="http://schemas.microsoft.com/office/drawing/2014/main" id="{259B73C6-8505-9CC9-83DF-28CB2EA86513}"/>
                </a:ext>
              </a:extLst>
            </p:cNvPr>
            <p:cNvSpPr/>
            <p:nvPr/>
          </p:nvSpPr>
          <p:spPr>
            <a:xfrm>
              <a:off x="1244" y="4098"/>
              <a:ext cx="317" cy="3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4" name="文本框 23">
              <a:extLst>
                <a:ext uri="{FF2B5EF4-FFF2-40B4-BE49-F238E27FC236}">
                  <a16:creationId xmlns:a16="http://schemas.microsoft.com/office/drawing/2014/main" id="{0F369C18-ABB2-D453-DA74-2568C56E460B}"/>
                </a:ext>
              </a:extLst>
            </p:cNvPr>
            <p:cNvSpPr txBox="1"/>
            <p:nvPr/>
          </p:nvSpPr>
          <p:spPr>
            <a:xfrm>
              <a:off x="1904" y="3748"/>
              <a:ext cx="1334" cy="1016"/>
            </a:xfrm>
            <a:prstGeom prst="rect">
              <a:avLst/>
            </a:prstGeom>
            <a:noFill/>
          </p:spPr>
          <p:txBody>
            <a:bodyPr wrap="square" rtlCol="0">
              <a:spAutoFit/>
            </a:bodyPr>
            <a:lstStyle/>
            <a:p>
              <a:r>
                <a:rPr lang="en-US" altLang="zh-CN" sz="3600" dirty="0">
                  <a:solidFill>
                    <a:schemeClr val="bg1"/>
                  </a:solidFill>
                  <a:latin typeface="Times New Roman" panose="02020603050405020304" pitchFamily="18" charset="0"/>
                  <a:cs typeface="Times New Roman" panose="02020603050405020304" pitchFamily="18" charset="0"/>
                </a:rPr>
                <a:t>04</a:t>
              </a:r>
            </a:p>
          </p:txBody>
        </p:sp>
        <p:sp>
          <p:nvSpPr>
            <p:cNvPr id="25" name="文本框 24">
              <a:extLst>
                <a:ext uri="{FF2B5EF4-FFF2-40B4-BE49-F238E27FC236}">
                  <a16:creationId xmlns:a16="http://schemas.microsoft.com/office/drawing/2014/main" id="{BF4328AE-8055-CB15-1D91-4FDF3FF8906F}"/>
                </a:ext>
              </a:extLst>
            </p:cNvPr>
            <p:cNvSpPr txBox="1"/>
            <p:nvPr/>
          </p:nvSpPr>
          <p:spPr>
            <a:xfrm>
              <a:off x="3581" y="3845"/>
              <a:ext cx="9588" cy="822"/>
            </a:xfrm>
            <a:prstGeom prst="rect">
              <a:avLst/>
            </a:prstGeom>
            <a:noFill/>
          </p:spPr>
          <p:txBody>
            <a:bodyPr wrap="square" rtlCol="0">
              <a:spAutoFit/>
            </a:bodyPr>
            <a:lstStyle/>
            <a:p>
              <a:r>
                <a:rPr lang="en-US" altLang="zh-CN" sz="2800" dirty="0">
                  <a:solidFill>
                    <a:schemeClr val="bg1"/>
                  </a:solidFill>
                  <a:latin typeface="Times New Roman" panose="02020603050405020304" pitchFamily="18" charset="0"/>
                  <a:ea typeface="OPPOSans B" panose="00020600040101010101" charset="-122"/>
                  <a:cs typeface="Times New Roman" panose="02020603050405020304" pitchFamily="18" charset="0"/>
                </a:rPr>
                <a:t>Simulation Results</a:t>
              </a:r>
            </a:p>
          </p:txBody>
        </p:sp>
      </p:grpSp>
      <p:grpSp>
        <p:nvGrpSpPr>
          <p:cNvPr id="26" name="组合 25">
            <a:extLst>
              <a:ext uri="{FF2B5EF4-FFF2-40B4-BE49-F238E27FC236}">
                <a16:creationId xmlns:a16="http://schemas.microsoft.com/office/drawing/2014/main" id="{3C51DACA-8CC3-CCB1-24B6-6E34CBCA3D48}"/>
              </a:ext>
            </a:extLst>
          </p:cNvPr>
          <p:cNvGrpSpPr/>
          <p:nvPr/>
        </p:nvGrpSpPr>
        <p:grpSpPr>
          <a:xfrm>
            <a:off x="707144" y="4633310"/>
            <a:ext cx="7572375" cy="645160"/>
            <a:chOff x="1244" y="3748"/>
            <a:chExt cx="11925" cy="1016"/>
          </a:xfrm>
        </p:grpSpPr>
        <p:sp>
          <p:nvSpPr>
            <p:cNvPr id="27" name="椭圆 26">
              <a:extLst>
                <a:ext uri="{FF2B5EF4-FFF2-40B4-BE49-F238E27FC236}">
                  <a16:creationId xmlns:a16="http://schemas.microsoft.com/office/drawing/2014/main" id="{EA2346A9-6015-793D-4FDF-D753FA24AB90}"/>
                </a:ext>
              </a:extLst>
            </p:cNvPr>
            <p:cNvSpPr/>
            <p:nvPr/>
          </p:nvSpPr>
          <p:spPr>
            <a:xfrm>
              <a:off x="1244" y="4098"/>
              <a:ext cx="317" cy="3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8" name="文本框 27">
              <a:extLst>
                <a:ext uri="{FF2B5EF4-FFF2-40B4-BE49-F238E27FC236}">
                  <a16:creationId xmlns:a16="http://schemas.microsoft.com/office/drawing/2014/main" id="{D148B1F1-E800-5099-2A1E-2AD28FAE495E}"/>
                </a:ext>
              </a:extLst>
            </p:cNvPr>
            <p:cNvSpPr txBox="1"/>
            <p:nvPr/>
          </p:nvSpPr>
          <p:spPr>
            <a:xfrm>
              <a:off x="1904" y="3748"/>
              <a:ext cx="1334" cy="1016"/>
            </a:xfrm>
            <a:prstGeom prst="rect">
              <a:avLst/>
            </a:prstGeom>
            <a:noFill/>
          </p:spPr>
          <p:txBody>
            <a:bodyPr wrap="square" rtlCol="0">
              <a:spAutoFit/>
            </a:bodyPr>
            <a:lstStyle/>
            <a:p>
              <a:r>
                <a:rPr lang="en-US" altLang="zh-CN" sz="3600" dirty="0">
                  <a:solidFill>
                    <a:schemeClr val="bg1"/>
                  </a:solidFill>
                  <a:latin typeface="Times New Roman" panose="02020603050405020304" pitchFamily="18" charset="0"/>
                  <a:cs typeface="Times New Roman" panose="02020603050405020304" pitchFamily="18" charset="0"/>
                </a:rPr>
                <a:t>05</a:t>
              </a:r>
            </a:p>
          </p:txBody>
        </p:sp>
        <p:sp>
          <p:nvSpPr>
            <p:cNvPr id="29" name="文本框 28">
              <a:extLst>
                <a:ext uri="{FF2B5EF4-FFF2-40B4-BE49-F238E27FC236}">
                  <a16:creationId xmlns:a16="http://schemas.microsoft.com/office/drawing/2014/main" id="{2942370F-2CBA-3D57-E055-D7662288A596}"/>
                </a:ext>
              </a:extLst>
            </p:cNvPr>
            <p:cNvSpPr txBox="1"/>
            <p:nvPr/>
          </p:nvSpPr>
          <p:spPr>
            <a:xfrm>
              <a:off x="3581" y="3845"/>
              <a:ext cx="9588" cy="822"/>
            </a:xfrm>
            <a:prstGeom prst="rect">
              <a:avLst/>
            </a:prstGeom>
            <a:noFill/>
          </p:spPr>
          <p:txBody>
            <a:bodyPr wrap="square" rtlCol="0">
              <a:spAutoFit/>
            </a:bodyPr>
            <a:lstStyle/>
            <a:p>
              <a:r>
                <a:rPr lang="en-US" altLang="zh-CN" sz="2800" dirty="0">
                  <a:solidFill>
                    <a:schemeClr val="bg1"/>
                  </a:solidFill>
                  <a:latin typeface="Times New Roman" panose="02020603050405020304" pitchFamily="18" charset="0"/>
                  <a:ea typeface="OPPOSans B" panose="00020600040101010101" charset="-122"/>
                  <a:cs typeface="Times New Roman" panose="02020603050405020304" pitchFamily="18" charset="0"/>
                </a:rPr>
                <a:t>Challenges &amp; Lessons Learned</a:t>
              </a:r>
            </a:p>
          </p:txBody>
        </p:sp>
      </p:grpSp>
      <p:grpSp>
        <p:nvGrpSpPr>
          <p:cNvPr id="30" name="组合 29">
            <a:extLst>
              <a:ext uri="{FF2B5EF4-FFF2-40B4-BE49-F238E27FC236}">
                <a16:creationId xmlns:a16="http://schemas.microsoft.com/office/drawing/2014/main" id="{EC80226F-AB2D-51FB-96EC-2688B7844383}"/>
              </a:ext>
            </a:extLst>
          </p:cNvPr>
          <p:cNvGrpSpPr/>
          <p:nvPr/>
        </p:nvGrpSpPr>
        <p:grpSpPr>
          <a:xfrm>
            <a:off x="707144" y="5298291"/>
            <a:ext cx="7572375" cy="645160"/>
            <a:chOff x="1244" y="3748"/>
            <a:chExt cx="11925" cy="1016"/>
          </a:xfrm>
        </p:grpSpPr>
        <p:sp>
          <p:nvSpPr>
            <p:cNvPr id="31" name="椭圆 30">
              <a:extLst>
                <a:ext uri="{FF2B5EF4-FFF2-40B4-BE49-F238E27FC236}">
                  <a16:creationId xmlns:a16="http://schemas.microsoft.com/office/drawing/2014/main" id="{8A146A27-FF20-0B0D-6379-F1685C400E19}"/>
                </a:ext>
              </a:extLst>
            </p:cNvPr>
            <p:cNvSpPr/>
            <p:nvPr/>
          </p:nvSpPr>
          <p:spPr>
            <a:xfrm>
              <a:off x="1244" y="4098"/>
              <a:ext cx="317" cy="3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32" name="文本框 31">
              <a:extLst>
                <a:ext uri="{FF2B5EF4-FFF2-40B4-BE49-F238E27FC236}">
                  <a16:creationId xmlns:a16="http://schemas.microsoft.com/office/drawing/2014/main" id="{53567ED0-181A-43FC-1B70-304F1FDE29E3}"/>
                </a:ext>
              </a:extLst>
            </p:cNvPr>
            <p:cNvSpPr txBox="1"/>
            <p:nvPr/>
          </p:nvSpPr>
          <p:spPr>
            <a:xfrm>
              <a:off x="1904" y="3748"/>
              <a:ext cx="1334" cy="1016"/>
            </a:xfrm>
            <a:prstGeom prst="rect">
              <a:avLst/>
            </a:prstGeom>
            <a:noFill/>
          </p:spPr>
          <p:txBody>
            <a:bodyPr wrap="square" rtlCol="0">
              <a:spAutoFit/>
            </a:bodyPr>
            <a:lstStyle/>
            <a:p>
              <a:r>
                <a:rPr lang="en-US" altLang="zh-CN" sz="3600" dirty="0">
                  <a:solidFill>
                    <a:schemeClr val="bg1"/>
                  </a:solidFill>
                  <a:latin typeface="Times New Roman" panose="02020603050405020304" pitchFamily="18" charset="0"/>
                  <a:cs typeface="Times New Roman" panose="02020603050405020304" pitchFamily="18" charset="0"/>
                </a:rPr>
                <a:t>06</a:t>
              </a:r>
            </a:p>
          </p:txBody>
        </p:sp>
        <p:sp>
          <p:nvSpPr>
            <p:cNvPr id="33" name="文本框 32">
              <a:extLst>
                <a:ext uri="{FF2B5EF4-FFF2-40B4-BE49-F238E27FC236}">
                  <a16:creationId xmlns:a16="http://schemas.microsoft.com/office/drawing/2014/main" id="{D7EB6B62-D80B-8490-8778-5C258B03746D}"/>
                </a:ext>
              </a:extLst>
            </p:cNvPr>
            <p:cNvSpPr txBox="1"/>
            <p:nvPr/>
          </p:nvSpPr>
          <p:spPr>
            <a:xfrm>
              <a:off x="3581" y="3845"/>
              <a:ext cx="9588" cy="822"/>
            </a:xfrm>
            <a:prstGeom prst="rect">
              <a:avLst/>
            </a:prstGeom>
            <a:noFill/>
          </p:spPr>
          <p:txBody>
            <a:bodyPr wrap="square" rtlCol="0">
              <a:spAutoFit/>
            </a:bodyPr>
            <a:lstStyle/>
            <a:p>
              <a:r>
                <a:rPr lang="en-US" altLang="zh-CN" sz="2800" dirty="0">
                  <a:solidFill>
                    <a:schemeClr val="bg1"/>
                  </a:solidFill>
                  <a:latin typeface="Times New Roman" panose="02020603050405020304" pitchFamily="18" charset="0"/>
                  <a:ea typeface="OPPOSans B" panose="00020600040101010101" charset="-122"/>
                  <a:cs typeface="Times New Roman" panose="02020603050405020304" pitchFamily="18" charset="0"/>
                </a:rPr>
                <a:t>Future Work</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2348" y="1546333"/>
            <a:ext cx="9283380" cy="708779"/>
          </a:xfrm>
          <a:prstGeom prst="rect">
            <a:avLst/>
          </a:prstGeom>
          <a:noFill/>
        </p:spPr>
        <p:txBody>
          <a:bodyPr wrap="none" lIns="0" tIns="0" rIns="0" bIns="0" rtlCol="0" anchor="t"/>
          <a:lstStyle/>
          <a:p>
            <a:pPr marL="0" indent="0" algn="l">
              <a:lnSpc>
                <a:spcPts val="5550"/>
              </a:lnSpc>
              <a:buNone/>
            </a:pPr>
            <a:r>
              <a:rPr lang="en-US" sz="2800" dirty="0">
                <a:latin typeface="Times New Roman" panose="02020603050405020304" pitchFamily="18" charset="0"/>
                <a:ea typeface="Corben" pitchFamily="34" charset="-122"/>
                <a:cs typeface="Times New Roman" panose="02020603050405020304" pitchFamily="18" charset="0"/>
              </a:rPr>
              <a:t>Capacity and Limit Testing: Phases 4 to 6</a:t>
            </a:r>
            <a:endParaRPr lang="en-US" sz="2800" dirty="0">
              <a:latin typeface="Times New Roman" panose="02020603050405020304" pitchFamily="18" charset="0"/>
              <a:cs typeface="Times New Roman" panose="02020603050405020304" pitchFamily="18" charset="0"/>
            </a:endParaRPr>
          </a:p>
        </p:txBody>
      </p:sp>
      <p:sp>
        <p:nvSpPr>
          <p:cNvPr id="3" name="Text 1"/>
          <p:cNvSpPr/>
          <p:nvPr/>
        </p:nvSpPr>
        <p:spPr>
          <a:xfrm>
            <a:off x="362348" y="2708740"/>
            <a:ext cx="196982" cy="283488"/>
          </a:xfrm>
          <a:prstGeom prst="rect">
            <a:avLst/>
          </a:prstGeom>
          <a:noFill/>
        </p:spPr>
        <p:txBody>
          <a:bodyPr wrap="none" lIns="0" tIns="0" rIns="0" bIns="0" rtlCol="0" anchor="t"/>
          <a:lstStyle/>
          <a:p>
            <a:pPr marL="0" indent="0" algn="l">
              <a:lnSpc>
                <a:spcPts val="2850"/>
              </a:lnSpc>
              <a:buNone/>
            </a:pPr>
            <a:r>
              <a:rPr lang="en-US" sz="1750" dirty="0">
                <a:latin typeface="Times New Roman" panose="02020603050405020304" pitchFamily="18" charset="0"/>
                <a:ea typeface="Corben Light" pitchFamily="34" charset="-122"/>
                <a:cs typeface="Times New Roman" panose="02020603050405020304" pitchFamily="18" charset="0"/>
              </a:rPr>
              <a:t>04</a:t>
            </a:r>
            <a:endParaRPr lang="en-US" sz="1750" dirty="0">
              <a:latin typeface="Times New Roman" panose="02020603050405020304" pitchFamily="18" charset="0"/>
              <a:cs typeface="Times New Roman" panose="02020603050405020304" pitchFamily="18" charset="0"/>
            </a:endParaRPr>
          </a:p>
        </p:txBody>
      </p:sp>
      <p:sp>
        <p:nvSpPr>
          <p:cNvPr id="6" name="Shape 2"/>
          <p:cNvSpPr/>
          <p:nvPr/>
        </p:nvSpPr>
        <p:spPr>
          <a:xfrm>
            <a:off x="362348" y="3063784"/>
            <a:ext cx="3644424" cy="30480"/>
          </a:xfrm>
          <a:prstGeom prst="rect">
            <a:avLst/>
          </a:prstGeom>
          <a:solidFill>
            <a:srgbClr val="4967E9"/>
          </a:solidFill>
        </p:spPr>
      </p:sp>
      <p:sp>
        <p:nvSpPr>
          <p:cNvPr id="9" name="Text 3"/>
          <p:cNvSpPr/>
          <p:nvPr/>
        </p:nvSpPr>
        <p:spPr>
          <a:xfrm>
            <a:off x="362348" y="3238092"/>
            <a:ext cx="3644424" cy="708660"/>
          </a:xfrm>
          <a:prstGeom prst="rect">
            <a:avLst/>
          </a:prstGeom>
          <a:noFill/>
        </p:spPr>
        <p:txBody>
          <a:bodyPr wrap="square" lIns="0" tIns="0" rIns="0" bIns="0" rtlCol="0" anchor="t"/>
          <a:lstStyle/>
          <a:p>
            <a:pPr marL="0" indent="0" algn="l">
              <a:lnSpc>
                <a:spcPts val="2750"/>
              </a:lnSpc>
              <a:buNone/>
            </a:pPr>
            <a:r>
              <a:rPr lang="en-US" sz="2200" b="1" dirty="0">
                <a:latin typeface="Times New Roman" panose="02020603050405020304" pitchFamily="18" charset="0"/>
                <a:ea typeface="Corben" pitchFamily="34" charset="-122"/>
                <a:cs typeface="Times New Roman" panose="02020603050405020304" pitchFamily="18" charset="0"/>
              </a:rPr>
              <a:t>Phase 4: Accumulation Overflow</a:t>
            </a:r>
            <a:endParaRPr lang="en-US" sz="2200" b="1" dirty="0">
              <a:latin typeface="Times New Roman" panose="02020603050405020304" pitchFamily="18" charset="0"/>
              <a:cs typeface="Times New Roman" panose="02020603050405020304" pitchFamily="18" charset="0"/>
            </a:endParaRPr>
          </a:p>
        </p:txBody>
      </p:sp>
      <p:sp>
        <p:nvSpPr>
          <p:cNvPr id="10" name="Text 4"/>
          <p:cNvSpPr/>
          <p:nvPr/>
        </p:nvSpPr>
        <p:spPr>
          <a:xfrm>
            <a:off x="362348" y="4082840"/>
            <a:ext cx="3644424" cy="1088708"/>
          </a:xfrm>
          <a:prstGeom prst="rect">
            <a:avLst/>
          </a:prstGeom>
          <a:noFill/>
        </p:spPr>
        <p:txBody>
          <a:bodyPr wrap="square" lIns="0" tIns="0" rIns="0" bIns="0" rtlCol="0" anchor="t"/>
          <a:lstStyle/>
          <a:p>
            <a:pPr marL="0" indent="0" algn="l">
              <a:lnSpc>
                <a:spcPts val="2850"/>
              </a:lnSpc>
              <a:buNone/>
            </a:pPr>
            <a:r>
              <a:rPr lang="en-US" dirty="0">
                <a:latin typeface="Times New Roman" panose="02020603050405020304" pitchFamily="18" charset="0"/>
                <a:ea typeface="Nobile" pitchFamily="34" charset="-122"/>
                <a:cs typeface="Times New Roman" panose="02020603050405020304" pitchFamily="18" charset="0"/>
              </a:rPr>
              <a:t>Forces a flush by reaching the THRESHOLD through repeated additions.</a:t>
            </a:r>
            <a:endParaRPr lang="en-US" dirty="0">
              <a:latin typeface="Times New Roman" panose="02020603050405020304" pitchFamily="18" charset="0"/>
              <a:cs typeface="Times New Roman" panose="02020603050405020304" pitchFamily="18" charset="0"/>
            </a:endParaRPr>
          </a:p>
        </p:txBody>
      </p:sp>
      <p:sp>
        <p:nvSpPr>
          <p:cNvPr id="12" name="Text 5"/>
          <p:cNvSpPr/>
          <p:nvPr/>
        </p:nvSpPr>
        <p:spPr>
          <a:xfrm>
            <a:off x="4273788" y="2693500"/>
            <a:ext cx="196982" cy="283488"/>
          </a:xfrm>
          <a:prstGeom prst="rect">
            <a:avLst/>
          </a:prstGeom>
          <a:noFill/>
        </p:spPr>
        <p:txBody>
          <a:bodyPr wrap="none" lIns="0" tIns="0" rIns="0" bIns="0" rtlCol="0" anchor="t"/>
          <a:lstStyle/>
          <a:p>
            <a:pPr marL="0" indent="0" algn="l">
              <a:lnSpc>
                <a:spcPts val="2850"/>
              </a:lnSpc>
              <a:buNone/>
            </a:pPr>
            <a:r>
              <a:rPr lang="en-US" sz="1750" dirty="0">
                <a:latin typeface="Times New Roman" panose="02020603050405020304" pitchFamily="18" charset="0"/>
                <a:ea typeface="Corben Light" pitchFamily="34" charset="-122"/>
                <a:cs typeface="Times New Roman" panose="02020603050405020304" pitchFamily="18" charset="0"/>
              </a:rPr>
              <a:t>05</a:t>
            </a:r>
            <a:endParaRPr lang="en-US" sz="1750" dirty="0">
              <a:latin typeface="Times New Roman" panose="02020603050405020304" pitchFamily="18" charset="0"/>
              <a:cs typeface="Times New Roman" panose="02020603050405020304" pitchFamily="18" charset="0"/>
            </a:endParaRPr>
          </a:p>
        </p:txBody>
      </p:sp>
      <p:sp>
        <p:nvSpPr>
          <p:cNvPr id="13" name="Shape 6"/>
          <p:cNvSpPr/>
          <p:nvPr/>
        </p:nvSpPr>
        <p:spPr>
          <a:xfrm>
            <a:off x="4273788" y="3048544"/>
            <a:ext cx="3644424" cy="30480"/>
          </a:xfrm>
          <a:prstGeom prst="rect">
            <a:avLst/>
          </a:prstGeom>
          <a:solidFill>
            <a:srgbClr val="4967E9"/>
          </a:solidFill>
        </p:spPr>
      </p:sp>
      <p:sp>
        <p:nvSpPr>
          <p:cNvPr id="14" name="Text 7"/>
          <p:cNvSpPr/>
          <p:nvPr/>
        </p:nvSpPr>
        <p:spPr>
          <a:xfrm>
            <a:off x="4273788" y="3222852"/>
            <a:ext cx="3644424" cy="708660"/>
          </a:xfrm>
          <a:prstGeom prst="rect">
            <a:avLst/>
          </a:prstGeom>
          <a:noFill/>
        </p:spPr>
        <p:txBody>
          <a:bodyPr wrap="square" lIns="0" tIns="0" rIns="0" bIns="0" rtlCol="0" anchor="t"/>
          <a:lstStyle/>
          <a:p>
            <a:pPr marL="0" indent="0" algn="l">
              <a:lnSpc>
                <a:spcPts val="2750"/>
              </a:lnSpc>
              <a:buNone/>
            </a:pPr>
            <a:r>
              <a:rPr lang="en-US" sz="2200" b="1" dirty="0">
                <a:latin typeface="Times New Roman" panose="02020603050405020304" pitchFamily="18" charset="0"/>
                <a:ea typeface="Corben" pitchFamily="34" charset="-122"/>
                <a:cs typeface="Times New Roman" panose="02020603050405020304" pitchFamily="18" charset="0"/>
              </a:rPr>
              <a:t>Phase 5: Full Capacity &amp; Forced Eviction</a:t>
            </a:r>
            <a:endParaRPr lang="en-US" sz="2200" b="1" dirty="0">
              <a:latin typeface="Times New Roman" panose="02020603050405020304" pitchFamily="18" charset="0"/>
              <a:cs typeface="Times New Roman" panose="02020603050405020304" pitchFamily="18" charset="0"/>
            </a:endParaRPr>
          </a:p>
        </p:txBody>
      </p:sp>
      <p:sp>
        <p:nvSpPr>
          <p:cNvPr id="15" name="Text 8"/>
          <p:cNvSpPr/>
          <p:nvPr/>
        </p:nvSpPr>
        <p:spPr>
          <a:xfrm>
            <a:off x="4273788" y="4067600"/>
            <a:ext cx="3644424" cy="1088708"/>
          </a:xfrm>
          <a:prstGeom prst="rect">
            <a:avLst/>
          </a:prstGeom>
          <a:noFill/>
        </p:spPr>
        <p:txBody>
          <a:bodyPr wrap="square" lIns="0" tIns="0" rIns="0" bIns="0" rtlCol="0" anchor="t"/>
          <a:lstStyle/>
          <a:p>
            <a:pPr marL="0" indent="0" algn="l">
              <a:lnSpc>
                <a:spcPts val="2850"/>
              </a:lnSpc>
              <a:buNone/>
            </a:pPr>
            <a:r>
              <a:rPr lang="en-US" dirty="0">
                <a:latin typeface="Times New Roman" panose="02020603050405020304" pitchFamily="18" charset="0"/>
                <a:ea typeface="Nobile" pitchFamily="34" charset="-122"/>
                <a:cs typeface="Times New Roman" panose="02020603050405020304" pitchFamily="18" charset="0"/>
              </a:rPr>
              <a:t>Fills all 4 ways in all 32 sets, then adds a 5th address to force eviction.</a:t>
            </a:r>
            <a:endParaRPr lang="en-US" dirty="0">
              <a:latin typeface="Times New Roman" panose="02020603050405020304" pitchFamily="18" charset="0"/>
              <a:cs typeface="Times New Roman" panose="02020603050405020304" pitchFamily="18" charset="0"/>
            </a:endParaRPr>
          </a:p>
        </p:txBody>
      </p:sp>
      <p:sp>
        <p:nvSpPr>
          <p:cNvPr id="16" name="Text 9"/>
          <p:cNvSpPr/>
          <p:nvPr/>
        </p:nvSpPr>
        <p:spPr>
          <a:xfrm>
            <a:off x="8185228" y="2663020"/>
            <a:ext cx="196982" cy="283488"/>
          </a:xfrm>
          <a:prstGeom prst="rect">
            <a:avLst/>
          </a:prstGeom>
          <a:noFill/>
        </p:spPr>
        <p:txBody>
          <a:bodyPr wrap="none" lIns="0" tIns="0" rIns="0" bIns="0" rtlCol="0" anchor="t"/>
          <a:lstStyle/>
          <a:p>
            <a:pPr marL="0" indent="0" algn="l">
              <a:lnSpc>
                <a:spcPts val="2850"/>
              </a:lnSpc>
              <a:buNone/>
            </a:pPr>
            <a:r>
              <a:rPr lang="en-US" sz="1750" dirty="0">
                <a:latin typeface="Times New Roman" panose="02020603050405020304" pitchFamily="18" charset="0"/>
                <a:ea typeface="Corben Light" pitchFamily="34" charset="-122"/>
                <a:cs typeface="Times New Roman" panose="02020603050405020304" pitchFamily="18" charset="0"/>
              </a:rPr>
              <a:t>06</a:t>
            </a:r>
            <a:endParaRPr lang="en-US" sz="1750" dirty="0">
              <a:latin typeface="Times New Roman" panose="02020603050405020304" pitchFamily="18" charset="0"/>
              <a:cs typeface="Times New Roman" panose="02020603050405020304" pitchFamily="18" charset="0"/>
            </a:endParaRPr>
          </a:p>
        </p:txBody>
      </p:sp>
      <p:sp>
        <p:nvSpPr>
          <p:cNvPr id="17" name="Shape 10"/>
          <p:cNvSpPr/>
          <p:nvPr/>
        </p:nvSpPr>
        <p:spPr>
          <a:xfrm>
            <a:off x="8185228" y="3018064"/>
            <a:ext cx="3644424" cy="30480"/>
          </a:xfrm>
          <a:prstGeom prst="rect">
            <a:avLst/>
          </a:prstGeom>
          <a:solidFill>
            <a:srgbClr val="4967E9"/>
          </a:solidFill>
        </p:spPr>
      </p:sp>
      <p:sp>
        <p:nvSpPr>
          <p:cNvPr id="18" name="Text 11"/>
          <p:cNvSpPr/>
          <p:nvPr/>
        </p:nvSpPr>
        <p:spPr>
          <a:xfrm>
            <a:off x="8185228" y="3192372"/>
            <a:ext cx="3644424" cy="708660"/>
          </a:xfrm>
          <a:prstGeom prst="rect">
            <a:avLst/>
          </a:prstGeom>
          <a:noFill/>
        </p:spPr>
        <p:txBody>
          <a:bodyPr wrap="square" lIns="0" tIns="0" rIns="0" bIns="0" rtlCol="0" anchor="t"/>
          <a:lstStyle/>
          <a:p>
            <a:pPr marL="0" indent="0" algn="l">
              <a:lnSpc>
                <a:spcPts val="2750"/>
              </a:lnSpc>
              <a:buNone/>
            </a:pPr>
            <a:r>
              <a:rPr lang="en-US" sz="2200" b="1" dirty="0">
                <a:latin typeface="Times New Roman" panose="02020603050405020304" pitchFamily="18" charset="0"/>
                <a:ea typeface="Corben" pitchFamily="34" charset="-122"/>
                <a:cs typeface="Times New Roman" panose="02020603050405020304" pitchFamily="18" charset="0"/>
              </a:rPr>
              <a:t>Phase 6: MAX_UPDATES Flush</a:t>
            </a:r>
            <a:endParaRPr lang="en-US" sz="2200" b="1" dirty="0">
              <a:latin typeface="Times New Roman" panose="02020603050405020304" pitchFamily="18" charset="0"/>
              <a:cs typeface="Times New Roman" panose="02020603050405020304" pitchFamily="18" charset="0"/>
            </a:endParaRPr>
          </a:p>
        </p:txBody>
      </p:sp>
      <p:sp>
        <p:nvSpPr>
          <p:cNvPr id="19" name="Text 12"/>
          <p:cNvSpPr/>
          <p:nvPr/>
        </p:nvSpPr>
        <p:spPr>
          <a:xfrm>
            <a:off x="8185228" y="4037120"/>
            <a:ext cx="3644424" cy="1451610"/>
          </a:xfrm>
          <a:prstGeom prst="rect">
            <a:avLst/>
          </a:prstGeom>
          <a:noFill/>
        </p:spPr>
        <p:txBody>
          <a:bodyPr wrap="square" lIns="0" tIns="0" rIns="0" bIns="0" rtlCol="0" anchor="t"/>
          <a:lstStyle/>
          <a:p>
            <a:pPr marL="0" indent="0" algn="l">
              <a:lnSpc>
                <a:spcPts val="2850"/>
              </a:lnSpc>
              <a:buNone/>
            </a:pPr>
            <a:r>
              <a:rPr lang="en-US" dirty="0">
                <a:latin typeface="Times New Roman" panose="02020603050405020304" pitchFamily="18" charset="0"/>
                <a:ea typeface="Nobile" pitchFamily="34" charset="-122"/>
                <a:cs typeface="Times New Roman" panose="02020603050405020304" pitchFamily="18" charset="0"/>
              </a:rPr>
              <a:t>Sends 260 updates to a single address to verify the safety mechanism that flushes data when the update counter (8-bit) hits 255.</a:t>
            </a:r>
            <a:endParaRPr lang="en-US" dirty="0">
              <a:latin typeface="Times New Roman" panose="02020603050405020304" pitchFamily="18" charset="0"/>
              <a:cs typeface="Times New Roman" panose="02020603050405020304" pitchFamily="18" charset="0"/>
            </a:endParaRPr>
          </a:p>
        </p:txBody>
      </p:sp>
      <p:grpSp>
        <p:nvGrpSpPr>
          <p:cNvPr id="5" name="组合 4">
            <a:extLst>
              <a:ext uri="{FF2B5EF4-FFF2-40B4-BE49-F238E27FC236}">
                <a16:creationId xmlns:a16="http://schemas.microsoft.com/office/drawing/2014/main" id="{61715D5C-AAC1-2B92-9B70-FC25924B4C54}"/>
              </a:ext>
            </a:extLst>
          </p:cNvPr>
          <p:cNvGrpSpPr/>
          <p:nvPr/>
        </p:nvGrpSpPr>
        <p:grpSpPr>
          <a:xfrm>
            <a:off x="0" y="743585"/>
            <a:ext cx="11162030" cy="109366"/>
            <a:chOff x="-22" y="1363"/>
            <a:chExt cx="17578" cy="280"/>
          </a:xfrm>
        </p:grpSpPr>
        <p:sp>
          <p:nvSpPr>
            <p:cNvPr id="7" name="任意多边形 6">
              <a:extLst>
                <a:ext uri="{FF2B5EF4-FFF2-40B4-BE49-F238E27FC236}">
                  <a16:creationId xmlns:a16="http://schemas.microsoft.com/office/drawing/2014/main" id="{EC605DB8-FD98-2C37-6FD9-9AD5E7722E2E}"/>
                </a:ext>
              </a:extLst>
            </p:cNvPr>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Times New Roman" panose="02020603050405020304" pitchFamily="18" charset="0"/>
                <a:cs typeface="Times New Roman" panose="02020603050405020304" pitchFamily="18" charset="0"/>
              </a:endParaRPr>
            </a:p>
          </p:txBody>
        </p:sp>
        <p:sp>
          <p:nvSpPr>
            <p:cNvPr id="8" name="任意多边形 7">
              <a:extLst>
                <a:ext uri="{FF2B5EF4-FFF2-40B4-BE49-F238E27FC236}">
                  <a16:creationId xmlns:a16="http://schemas.microsoft.com/office/drawing/2014/main" id="{A48875FD-3A88-2925-E42B-9C9243071365}"/>
                </a:ext>
              </a:extLst>
            </p:cNvPr>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Times New Roman" panose="02020603050405020304" pitchFamily="18" charset="0"/>
                <a:cs typeface="Times New Roman" panose="02020603050405020304" pitchFamily="18" charset="0"/>
              </a:endParaRPr>
            </a:p>
          </p:txBody>
        </p:sp>
      </p:grpSp>
      <p:sp>
        <p:nvSpPr>
          <p:cNvPr id="11" name="文本框 10">
            <a:extLst>
              <a:ext uri="{FF2B5EF4-FFF2-40B4-BE49-F238E27FC236}">
                <a16:creationId xmlns:a16="http://schemas.microsoft.com/office/drawing/2014/main" id="{7947537F-88B6-E10A-7FE1-51E3ECA3256B}"/>
              </a:ext>
            </a:extLst>
          </p:cNvPr>
          <p:cNvSpPr txBox="1"/>
          <p:nvPr/>
        </p:nvSpPr>
        <p:spPr>
          <a:xfrm>
            <a:off x="190499" y="221615"/>
            <a:ext cx="8979379" cy="523220"/>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Simulation: Testbench Architecture &amp; Connectivity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latin typeface="Times New Roman" panose="02020603050405020304" pitchFamily="18" charset="0"/>
                <a:cs typeface="Times New Roman" panose="02020603050405020304" pitchFamily="18" charset="0"/>
              </a:endParaRPr>
            </a:p>
          </p:txBody>
        </p:sp>
      </p:grpSp>
      <p:sp>
        <p:nvSpPr>
          <p:cNvPr id="2" name="Text 1"/>
          <p:cNvSpPr/>
          <p:nvPr/>
        </p:nvSpPr>
        <p:spPr>
          <a:xfrm>
            <a:off x="6612492" y="4609954"/>
            <a:ext cx="2426923" cy="354330"/>
          </a:xfrm>
          <a:prstGeom prst="rect">
            <a:avLst/>
          </a:prstGeom>
          <a:noFill/>
        </p:spPr>
        <p:txBody>
          <a:bodyPr wrap="none" lIns="0" tIns="0" rIns="0" bIns="0" rtlCol="0" anchor="t"/>
          <a:lstStyle/>
          <a:p>
            <a:pPr marL="0" indent="0" algn="l">
              <a:lnSpc>
                <a:spcPts val="2750"/>
              </a:lnSpc>
              <a:buNone/>
            </a:pPr>
            <a:r>
              <a:rPr lang="en-US" sz="2200" b="1" dirty="0">
                <a:latin typeface="Times New Roman" panose="02020603050405020304" pitchFamily="18" charset="0"/>
                <a:ea typeface="Corben" pitchFamily="34" charset="-122"/>
                <a:cs typeface="Times New Roman" panose="02020603050405020304" pitchFamily="18" charset="0"/>
              </a:rPr>
              <a:t>Bandwidth Reduction</a:t>
            </a:r>
            <a:endParaRPr lang="en-US" sz="2200" b="1" dirty="0">
              <a:latin typeface="Times New Roman" panose="02020603050405020304" pitchFamily="18" charset="0"/>
              <a:cs typeface="Times New Roman" panose="02020603050405020304" pitchFamily="18" charset="0"/>
            </a:endParaRPr>
          </a:p>
        </p:txBody>
      </p:sp>
      <p:sp>
        <p:nvSpPr>
          <p:cNvPr id="3" name="Text 2"/>
          <p:cNvSpPr/>
          <p:nvPr/>
        </p:nvSpPr>
        <p:spPr>
          <a:xfrm>
            <a:off x="6612493" y="5191098"/>
            <a:ext cx="4282106" cy="362903"/>
          </a:xfrm>
          <a:prstGeom prst="rect">
            <a:avLst/>
          </a:prstGeom>
          <a:noFill/>
        </p:spPr>
        <p:txBody>
          <a:bodyPr wrap="none" lIns="0" tIns="0" rIns="0" bIns="0" rtlCol="0" anchor="t"/>
          <a:lstStyle/>
          <a:p>
            <a:pPr marL="0" indent="0" algn="l">
              <a:lnSpc>
                <a:spcPts val="2850"/>
              </a:lnSpc>
              <a:buNone/>
            </a:pPr>
            <a:r>
              <a:rPr lang="en-US" dirty="0">
                <a:latin typeface="Times New Roman" panose="02020603050405020304" pitchFamily="18" charset="0"/>
                <a:ea typeface="Nobile" pitchFamily="34" charset="-122"/>
                <a:cs typeface="Times New Roman" panose="02020603050405020304" pitchFamily="18" charset="0"/>
              </a:rPr>
              <a:t>Calculated as 1−(Output Tx/Input Tx).</a:t>
            </a:r>
            <a:endParaRPr lang="en-US" dirty="0">
              <a:latin typeface="Times New Roman" panose="02020603050405020304" pitchFamily="18" charset="0"/>
              <a:cs typeface="Times New Roman" panose="02020603050405020304" pitchFamily="18" charset="0"/>
            </a:endParaRPr>
          </a:p>
        </p:txBody>
      </p:sp>
      <p:sp>
        <p:nvSpPr>
          <p:cNvPr id="6" name="Text 3"/>
          <p:cNvSpPr/>
          <p:nvPr/>
        </p:nvSpPr>
        <p:spPr>
          <a:xfrm>
            <a:off x="880096" y="4609954"/>
            <a:ext cx="2361859" cy="354330"/>
          </a:xfrm>
          <a:prstGeom prst="rect">
            <a:avLst/>
          </a:prstGeom>
          <a:noFill/>
        </p:spPr>
        <p:txBody>
          <a:bodyPr wrap="none" lIns="0" tIns="0" rIns="0" bIns="0" rtlCol="0" anchor="t"/>
          <a:lstStyle/>
          <a:p>
            <a:pPr marL="0" indent="0" algn="l">
              <a:lnSpc>
                <a:spcPts val="2750"/>
              </a:lnSpc>
              <a:buNone/>
            </a:pPr>
            <a:r>
              <a:rPr lang="en-US" sz="2200" b="1" dirty="0">
                <a:latin typeface="Times New Roman" panose="02020603050405020304" pitchFamily="18" charset="0"/>
                <a:ea typeface="Corben" pitchFamily="34" charset="-122"/>
                <a:cs typeface="Times New Roman" panose="02020603050405020304" pitchFamily="18" charset="0"/>
              </a:rPr>
              <a:t>Compression Ratio</a:t>
            </a:r>
            <a:endParaRPr lang="en-US" sz="2200" b="1" dirty="0">
              <a:latin typeface="Times New Roman" panose="02020603050405020304" pitchFamily="18" charset="0"/>
              <a:cs typeface="Times New Roman" panose="02020603050405020304" pitchFamily="18" charset="0"/>
            </a:endParaRPr>
          </a:p>
        </p:txBody>
      </p:sp>
      <p:sp>
        <p:nvSpPr>
          <p:cNvPr id="9" name="Text 4"/>
          <p:cNvSpPr/>
          <p:nvPr/>
        </p:nvSpPr>
        <p:spPr>
          <a:xfrm>
            <a:off x="880097" y="5191098"/>
            <a:ext cx="4401072" cy="725805"/>
          </a:xfrm>
          <a:prstGeom prst="rect">
            <a:avLst/>
          </a:prstGeom>
          <a:noFill/>
        </p:spPr>
        <p:txBody>
          <a:bodyPr wrap="square" lIns="0" tIns="0" rIns="0" bIns="0" rtlCol="0" anchor="t"/>
          <a:lstStyle/>
          <a:p>
            <a:pPr marL="0" indent="0" algn="l">
              <a:lnSpc>
                <a:spcPts val="2850"/>
              </a:lnSpc>
              <a:buNone/>
            </a:pPr>
            <a:r>
              <a:rPr lang="en-US" dirty="0">
                <a:latin typeface="Times New Roman" panose="02020603050405020304" pitchFamily="18" charset="0"/>
                <a:ea typeface="Nobile" pitchFamily="34" charset="-122"/>
                <a:cs typeface="Times New Roman" panose="02020603050405020304" pitchFamily="18" charset="0"/>
              </a:rPr>
              <a:t>The ratio of raw input transactions to compressed memory writes.</a:t>
            </a:r>
            <a:endParaRPr lang="en-US" dirty="0">
              <a:latin typeface="Times New Roman" panose="02020603050405020304" pitchFamily="18" charset="0"/>
              <a:cs typeface="Times New Roman" panose="02020603050405020304" pitchFamily="18" charset="0"/>
            </a:endParaRPr>
          </a:p>
        </p:txBody>
      </p:sp>
      <p:sp>
        <p:nvSpPr>
          <p:cNvPr id="10" name="Text 5"/>
          <p:cNvSpPr/>
          <p:nvPr/>
        </p:nvSpPr>
        <p:spPr>
          <a:xfrm>
            <a:off x="6612492" y="1258976"/>
            <a:ext cx="2361859" cy="482009"/>
          </a:xfrm>
          <a:prstGeom prst="rect">
            <a:avLst/>
          </a:prstGeom>
          <a:noFill/>
        </p:spPr>
        <p:txBody>
          <a:bodyPr wrap="none" lIns="0" tIns="0" rIns="0" bIns="0" rtlCol="0" anchor="t"/>
          <a:lstStyle/>
          <a:p>
            <a:pPr marL="0" indent="0" algn="l">
              <a:lnSpc>
                <a:spcPts val="2750"/>
              </a:lnSpc>
              <a:buNone/>
            </a:pPr>
            <a:r>
              <a:rPr lang="en-US" sz="2200" b="1" dirty="0">
                <a:latin typeface="Times New Roman" panose="02020603050405020304" pitchFamily="18" charset="0"/>
                <a:ea typeface="Corben" pitchFamily="34" charset="-122"/>
                <a:cs typeface="Times New Roman" panose="02020603050405020304" pitchFamily="18" charset="0"/>
              </a:rPr>
              <a:t>Key Indicators</a:t>
            </a:r>
            <a:endParaRPr lang="en-US" sz="2200" b="1" dirty="0">
              <a:latin typeface="Times New Roman" panose="02020603050405020304" pitchFamily="18" charset="0"/>
              <a:cs typeface="Times New Roman" panose="02020603050405020304" pitchFamily="18" charset="0"/>
            </a:endParaRPr>
          </a:p>
        </p:txBody>
      </p:sp>
      <p:sp>
        <p:nvSpPr>
          <p:cNvPr id="12" name="Text 6"/>
          <p:cNvSpPr/>
          <p:nvPr/>
        </p:nvSpPr>
        <p:spPr>
          <a:xfrm>
            <a:off x="6612493" y="1840121"/>
            <a:ext cx="5202080" cy="3177758"/>
          </a:xfrm>
          <a:prstGeom prst="rect">
            <a:avLst/>
          </a:prstGeom>
          <a:noFill/>
        </p:spPr>
        <p:txBody>
          <a:bodyPr wrap="square" lIns="0" tIns="0" rIns="0" bIns="0" rtlCol="0" anchor="t"/>
          <a:lstStyle/>
          <a:p>
            <a:pPr algn="l">
              <a:lnSpc>
                <a:spcPts val="2850"/>
              </a:lnSpc>
              <a:buSzPct val="100000"/>
            </a:pPr>
            <a:r>
              <a:rPr lang="en-US" b="1" dirty="0">
                <a:latin typeface="Times New Roman" panose="02020603050405020304" pitchFamily="18" charset="0"/>
                <a:ea typeface="Nobile" pitchFamily="34" charset="-122"/>
                <a:cs typeface="Times New Roman" panose="02020603050405020304" pitchFamily="18" charset="0"/>
              </a:rPr>
              <a:t>High Ratio:</a:t>
            </a:r>
            <a:r>
              <a:rPr lang="en-US" dirty="0">
                <a:latin typeface="Times New Roman" panose="02020603050405020304" pitchFamily="18" charset="0"/>
                <a:ea typeface="Nobile" pitchFamily="34" charset="-122"/>
                <a:cs typeface="Times New Roman" panose="02020603050405020304" pitchFamily="18" charset="0"/>
              </a:rPr>
              <a:t> Expected during Phase 1 (heavy accumulation).</a:t>
            </a:r>
            <a:endParaRPr lang="en-US" dirty="0">
              <a:latin typeface="Times New Roman" panose="02020603050405020304" pitchFamily="18" charset="0"/>
              <a:cs typeface="Times New Roman" panose="02020603050405020304" pitchFamily="18" charset="0"/>
            </a:endParaRPr>
          </a:p>
          <a:p>
            <a:pPr algn="l">
              <a:lnSpc>
                <a:spcPts val="2850"/>
              </a:lnSpc>
              <a:buSzPct val="100000"/>
            </a:pPr>
            <a:r>
              <a:rPr lang="en-US" b="1" dirty="0">
                <a:latin typeface="Times New Roman" panose="02020603050405020304" pitchFamily="18" charset="0"/>
                <a:ea typeface="Nobile" pitchFamily="34" charset="-122"/>
                <a:cs typeface="Times New Roman" panose="02020603050405020304" pitchFamily="18" charset="0"/>
              </a:rPr>
              <a:t>Low Ratio (1.0x):</a:t>
            </a:r>
            <a:r>
              <a:rPr lang="en-US" dirty="0">
                <a:latin typeface="Times New Roman" panose="02020603050405020304" pitchFamily="18" charset="0"/>
                <a:ea typeface="Nobile" pitchFamily="34" charset="-122"/>
                <a:cs typeface="Times New Roman" panose="02020603050405020304" pitchFamily="18" charset="0"/>
              </a:rPr>
              <a:t> Expected during Phase 2 (all outliers bypass).</a:t>
            </a:r>
            <a:endParaRPr lang="en-US" dirty="0">
              <a:latin typeface="Times New Roman" panose="02020603050405020304" pitchFamily="18" charset="0"/>
              <a:cs typeface="Times New Roman" panose="02020603050405020304" pitchFamily="18" charset="0"/>
            </a:endParaRPr>
          </a:p>
          <a:p>
            <a:pPr algn="l">
              <a:lnSpc>
                <a:spcPts val="2850"/>
              </a:lnSpc>
              <a:buSzPct val="100000"/>
            </a:pPr>
            <a:r>
              <a:rPr lang="en-US" b="1" dirty="0">
                <a:latin typeface="Times New Roman" panose="02020603050405020304" pitchFamily="18" charset="0"/>
                <a:ea typeface="Nobile" pitchFamily="34" charset="-122"/>
                <a:cs typeface="Times New Roman" panose="02020603050405020304" pitchFamily="18" charset="0"/>
              </a:rPr>
              <a:t>FIFO Integrity:</a:t>
            </a:r>
            <a:r>
              <a:rPr lang="en-US" dirty="0">
                <a:latin typeface="Times New Roman" panose="02020603050405020304" pitchFamily="18" charset="0"/>
                <a:ea typeface="Nobile" pitchFamily="34" charset="-122"/>
                <a:cs typeface="Times New Roman" panose="02020603050405020304" pitchFamily="18" charset="0"/>
              </a:rPr>
              <a:t> dram_valid should stay high during burst periods without losing data.</a:t>
            </a:r>
            <a:endParaRPr lang="en-US" dirty="0">
              <a:latin typeface="Times New Roman" panose="02020603050405020304" pitchFamily="18" charset="0"/>
              <a:cs typeface="Times New Roman" panose="02020603050405020304" pitchFamily="18" charset="0"/>
            </a:endParaRPr>
          </a:p>
        </p:txBody>
      </p:sp>
      <p:sp>
        <p:nvSpPr>
          <p:cNvPr id="13" name="Shape 2"/>
          <p:cNvSpPr/>
          <p:nvPr/>
        </p:nvSpPr>
        <p:spPr>
          <a:xfrm>
            <a:off x="6612492" y="5062451"/>
            <a:ext cx="3644424" cy="30480"/>
          </a:xfrm>
          <a:prstGeom prst="rect">
            <a:avLst/>
          </a:prstGeom>
          <a:solidFill>
            <a:srgbClr val="4967E9"/>
          </a:solidFill>
        </p:spPr>
      </p:sp>
      <p:sp>
        <p:nvSpPr>
          <p:cNvPr id="14" name="Shape 2"/>
          <p:cNvSpPr/>
          <p:nvPr/>
        </p:nvSpPr>
        <p:spPr>
          <a:xfrm>
            <a:off x="815032" y="5089511"/>
            <a:ext cx="3644424" cy="30480"/>
          </a:xfrm>
          <a:prstGeom prst="rect">
            <a:avLst/>
          </a:prstGeom>
          <a:solidFill>
            <a:srgbClr val="4967E9"/>
          </a:solidFill>
        </p:spPr>
      </p:sp>
      <p:sp>
        <p:nvSpPr>
          <p:cNvPr id="15" name="Shape 2"/>
          <p:cNvSpPr/>
          <p:nvPr/>
        </p:nvSpPr>
        <p:spPr>
          <a:xfrm>
            <a:off x="6533072" y="1715374"/>
            <a:ext cx="3644424" cy="45719"/>
          </a:xfrm>
          <a:prstGeom prst="rect">
            <a:avLst/>
          </a:prstGeom>
          <a:solidFill>
            <a:srgbClr val="4967E9"/>
          </a:solidFill>
        </p:spPr>
      </p:sp>
      <p:sp>
        <p:nvSpPr>
          <p:cNvPr id="4" name="文本框 3">
            <a:extLst>
              <a:ext uri="{FF2B5EF4-FFF2-40B4-BE49-F238E27FC236}">
                <a16:creationId xmlns:a16="http://schemas.microsoft.com/office/drawing/2014/main" id="{E92F5868-BAC3-F776-568E-78078209A6DE}"/>
              </a:ext>
            </a:extLst>
          </p:cNvPr>
          <p:cNvSpPr txBox="1"/>
          <p:nvPr/>
        </p:nvSpPr>
        <p:spPr>
          <a:xfrm>
            <a:off x="190499" y="221615"/>
            <a:ext cx="8979379" cy="523220"/>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Simulation: Performance Metrics and Success Criteria</a:t>
            </a:r>
          </a:p>
        </p:txBody>
      </p:sp>
      <p:pic>
        <p:nvPicPr>
          <p:cNvPr id="22" name="图片 21">
            <a:extLst>
              <a:ext uri="{FF2B5EF4-FFF2-40B4-BE49-F238E27FC236}">
                <a16:creationId xmlns:a16="http://schemas.microsoft.com/office/drawing/2014/main" id="{35C4AD9D-4C75-B827-D803-FCA2356AF6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012" y="1355664"/>
            <a:ext cx="5360452" cy="274949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5" name="文本框 4"/>
          <p:cNvSpPr txBox="1"/>
          <p:nvPr/>
        </p:nvSpPr>
        <p:spPr>
          <a:xfrm>
            <a:off x="909104" y="1374140"/>
            <a:ext cx="9209681" cy="3549690"/>
          </a:xfrm>
          <a:prstGeom prst="rect">
            <a:avLst/>
          </a:prstGeom>
          <a:noFill/>
        </p:spPr>
        <p:txBody>
          <a:bodyPr wrap="square" rtlCol="0">
            <a:spAutoFit/>
          </a:bodyPr>
          <a:lstStyle/>
          <a:p>
            <a:pPr marL="0" indent="0" algn="l" defTabSz="266700">
              <a:spcBef>
                <a:spcPts val="500"/>
              </a:spcBef>
              <a:spcAft>
                <a:spcPts val="500"/>
              </a:spcAft>
            </a:pPr>
            <a:r>
              <a:rPr lang="en-US" altLang="zh-CN" sz="2400" b="1" dirty="0">
                <a:latin typeface="Times New Roman" panose="02020603050405020304" pitchFamily="18" charset="0"/>
                <a:ea typeface="等线" panose="02010600030101010101" pitchFamily="2" charset="-122"/>
                <a:sym typeface="+mn-ea"/>
              </a:rPr>
              <a:t>Final Writeback Statistics:</a:t>
            </a:r>
            <a:endParaRPr lang="en-US" altLang="zh-CN" dirty="0">
              <a:latin typeface="Times New Roman" panose="02020603050405020304" pitchFamily="18" charset="0"/>
              <a:ea typeface="等线" panose="02010600030101010101" pitchFamily="2" charset="-122"/>
            </a:endParaRP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sym typeface="+mn-ea"/>
              </a:rPr>
              <a:t>Direct Trigger (|grad| ≥ THRESHOLD): 19 events</a:t>
            </a:r>
            <a:endParaRPr lang="en-US" altLang="zh-CN" sz="1600" dirty="0">
              <a:latin typeface="Times New Roman" panose="02020603050405020304" pitchFamily="18" charset="0"/>
              <a:ea typeface="等线" panose="02010600030101010101" pitchFamily="2" charset="-122"/>
            </a:endParaRP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sym typeface="+mn-ea"/>
              </a:rPr>
              <a:t>Accumulation Threshold (</a:t>
            </a:r>
            <a:r>
              <a:rPr lang="en-US" altLang="zh-CN" sz="1600" dirty="0" err="1">
                <a:latin typeface="Times New Roman" panose="02020603050405020304" pitchFamily="18" charset="0"/>
                <a:ea typeface="等线" panose="02010600030101010101" pitchFamily="2" charset="-122"/>
                <a:sym typeface="+mn-ea"/>
              </a:rPr>
              <a:t>accum</a:t>
            </a:r>
            <a:r>
              <a:rPr lang="en-US" altLang="zh-CN" sz="1600" dirty="0">
                <a:latin typeface="Times New Roman" panose="02020603050405020304" pitchFamily="18" charset="0"/>
                <a:ea typeface="等线" panose="02010600030101010101" pitchFamily="2" charset="-122"/>
                <a:sym typeface="+mn-ea"/>
              </a:rPr>
              <a:t> ≥ THRESHOLD): 6 events</a:t>
            </a:r>
            <a:endParaRPr lang="en-US" altLang="zh-CN" sz="1600" dirty="0">
              <a:latin typeface="Times New Roman" panose="02020603050405020304" pitchFamily="18" charset="0"/>
              <a:ea typeface="等线" panose="02010600030101010101" pitchFamily="2" charset="-122"/>
            </a:endParaRP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sym typeface="+mn-ea"/>
              </a:rPr>
              <a:t>MAX_UPDATES Force Flush: 0 events</a:t>
            </a:r>
            <a:endParaRPr lang="en-US" altLang="zh-CN" sz="1600" dirty="0">
              <a:latin typeface="Times New Roman" panose="02020603050405020304" pitchFamily="18" charset="0"/>
              <a:ea typeface="等线" panose="02010600030101010101" pitchFamily="2" charset="-122"/>
            </a:endParaRP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sym typeface="+mn-ea"/>
              </a:rPr>
              <a:t>Eviction (tag conflict): 6 events</a:t>
            </a:r>
            <a:endParaRPr lang="en-US" altLang="zh-CN" sz="1600" dirty="0">
              <a:latin typeface="Times New Roman" panose="02020603050405020304" pitchFamily="18" charset="0"/>
              <a:ea typeface="等线" panose="02010600030101010101" pitchFamily="2" charset="-122"/>
            </a:endParaRP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sym typeface="+mn-ea"/>
              </a:rPr>
              <a:t>DRAM Writes (FIFO → DRAM): 31 events</a:t>
            </a:r>
            <a:endParaRPr lang="en-US" altLang="zh-CN" sz="1600" dirty="0">
              <a:latin typeface="Times New Roman" panose="02020603050405020304" pitchFamily="18" charset="0"/>
              <a:ea typeface="等线" panose="02010600030101010101" pitchFamily="2" charset="-122"/>
            </a:endParaRP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sym typeface="+mn-ea"/>
              </a:rPr>
              <a:t>Total L1 → FIFO pushes: 31</a:t>
            </a:r>
            <a:endParaRPr lang="en-US" altLang="zh-CN" sz="1600" dirty="0">
              <a:latin typeface="Times New Roman" panose="02020603050405020304" pitchFamily="18" charset="0"/>
              <a:ea typeface="等线" panose="02010600030101010101" pitchFamily="2" charset="-122"/>
            </a:endParaRP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sym typeface="+mn-ea"/>
              </a:rPr>
              <a:t>Total FIFO → DRAM writes: 31</a:t>
            </a:r>
            <a:endParaRPr lang="en-US" altLang="zh-CN" sz="1600" dirty="0">
              <a:latin typeface="Times New Roman" panose="02020603050405020304" pitchFamily="18" charset="0"/>
              <a:ea typeface="等线" panose="02010600030101010101" pitchFamily="2" charset="-122"/>
            </a:endParaRP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sym typeface="+mn-ea"/>
              </a:rPr>
              <a:t>The perfect match between FIFO pushes and DRAM writes confirms full data integrity.</a:t>
            </a:r>
            <a:endParaRPr lang="zh-CN" altLang="en-US" dirty="0">
              <a:latin typeface="Times New Roman" panose="02020603050405020304" pitchFamily="18" charset="0"/>
            </a:endParaRPr>
          </a:p>
        </p:txBody>
      </p:sp>
      <p:sp>
        <p:nvSpPr>
          <p:cNvPr id="2" name="文本框 1">
            <a:extLst>
              <a:ext uri="{FF2B5EF4-FFF2-40B4-BE49-F238E27FC236}">
                <a16:creationId xmlns:a16="http://schemas.microsoft.com/office/drawing/2014/main" id="{E892C41A-1C5F-00D2-5F19-179F4C27C2D5}"/>
              </a:ext>
            </a:extLst>
          </p:cNvPr>
          <p:cNvSpPr txBox="1"/>
          <p:nvPr/>
        </p:nvSpPr>
        <p:spPr>
          <a:xfrm>
            <a:off x="190499" y="221615"/>
            <a:ext cx="8979379" cy="523220"/>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Simulation Results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p:cNvSpPr txBox="1"/>
          <p:nvPr/>
        </p:nvSpPr>
        <p:spPr>
          <a:xfrm>
            <a:off x="190500" y="221615"/>
            <a:ext cx="7386955" cy="521970"/>
          </a:xfrm>
          <a:prstGeom prst="rect">
            <a:avLst/>
          </a:prstGeom>
          <a:noFill/>
        </p:spPr>
        <p:txBody>
          <a:bodyPr wrap="square" rtlCol="0" anchor="t">
            <a:spAutoFit/>
          </a:bodyPr>
          <a:lstStyle/>
          <a:p>
            <a:pPr lvl="0"/>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Testbench: </a:t>
            </a: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Direct Trigger Path</a:t>
            </a:r>
          </a:p>
        </p:txBody>
      </p:sp>
      <p:pic>
        <p:nvPicPr>
          <p:cNvPr id="12" name="图片 19"/>
          <p:cNvPicPr>
            <a:picLocks noChangeAspect="1"/>
          </p:cNvPicPr>
          <p:nvPr/>
        </p:nvPicPr>
        <p:blipFill>
          <a:blip r:embed="rId2"/>
          <a:stretch>
            <a:fillRect/>
          </a:stretch>
        </p:blipFill>
        <p:spPr>
          <a:xfrm>
            <a:off x="440667" y="1265555"/>
            <a:ext cx="6196330" cy="3470910"/>
          </a:xfrm>
          <a:prstGeom prst="rect">
            <a:avLst/>
          </a:prstGeom>
          <a:noFill/>
          <a:ln>
            <a:noFill/>
          </a:ln>
        </p:spPr>
      </p:pic>
      <p:sp>
        <p:nvSpPr>
          <p:cNvPr id="14" name="文本框 13"/>
          <p:cNvSpPr txBox="1"/>
          <p:nvPr/>
        </p:nvSpPr>
        <p:spPr>
          <a:xfrm>
            <a:off x="6767146" y="1806057"/>
            <a:ext cx="4567963" cy="2327910"/>
          </a:xfrm>
          <a:prstGeom prst="rect">
            <a:avLst/>
          </a:prstGeom>
        </p:spPr>
        <p:txBody>
          <a:bodyPr wrap="square">
            <a:spAutoFit/>
          </a:bodyPr>
          <a:lstStyle/>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Nineteen large gradients (≥ threshold) correctly bypassed the L1 accumulator and were directly pushed into the L2 FIFO.</a:t>
            </a: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Verified behaviors:</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No L1 allocation</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Immediate FIFO push</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Proper debug signal activation</a:t>
            </a:r>
          </a:p>
        </p:txBody>
      </p:sp>
      <p:sp>
        <p:nvSpPr>
          <p:cNvPr id="15" name="文本框 14"/>
          <p:cNvSpPr txBox="1"/>
          <p:nvPr/>
        </p:nvSpPr>
        <p:spPr>
          <a:xfrm>
            <a:off x="768242" y="5177472"/>
            <a:ext cx="8893810" cy="829945"/>
          </a:xfrm>
          <a:prstGeom prst="rect">
            <a:avLst/>
          </a:prstGeom>
        </p:spPr>
        <p:txBody>
          <a:bodyPr wrap="square">
            <a:spAutoFit/>
          </a:bodyPr>
          <a:lstStyle/>
          <a:p>
            <a:pPr marL="0" indent="0" algn="just" defTabSz="266700">
              <a:spcBef>
                <a:spcPct val="0"/>
              </a:spcBef>
              <a:spcAft>
                <a:spcPct val="0"/>
              </a:spcAft>
            </a:pPr>
            <a:r>
              <a:rPr lang="en-US" altLang="zh-CN" sz="1600" dirty="0">
                <a:latin typeface="Times New Roman" panose="02020603050405020304" pitchFamily="18" charset="0"/>
                <a:ea typeface="Calibri" panose="020F0502020204030204"/>
              </a:rPr>
              <a:t>You can see from here when the fifo2 which is the second stage is always increases due to 64 (hex)</a:t>
            </a:r>
          </a:p>
          <a:p>
            <a:pPr marL="0" indent="0" algn="just" defTabSz="266700">
              <a:spcBef>
                <a:spcPct val="0"/>
              </a:spcBef>
              <a:spcAft>
                <a:spcPct val="0"/>
              </a:spcAft>
            </a:pPr>
            <a:r>
              <a:rPr lang="en-US" altLang="zh-CN" sz="1600" dirty="0">
                <a:latin typeface="Times New Roman" panose="02020603050405020304" pitchFamily="18" charset="0"/>
                <a:ea typeface="Calibri" panose="020F0502020204030204"/>
              </a:rPr>
              <a:t>Is bigger than the threshold and keep its stages and stops when the </a:t>
            </a:r>
            <a:r>
              <a:rPr lang="en-US" altLang="zh-CN" sz="1600" dirty="0" err="1">
                <a:latin typeface="Times New Roman" panose="02020603050405020304" pitchFamily="18" charset="0"/>
                <a:ea typeface="Calibri" panose="020F0502020204030204"/>
              </a:rPr>
              <a:t>core_valid</a:t>
            </a:r>
            <a:r>
              <a:rPr lang="en-US" altLang="zh-CN" sz="1600" dirty="0">
                <a:latin typeface="Times New Roman" panose="02020603050405020304" pitchFamily="18" charset="0"/>
                <a:ea typeface="Calibri" panose="020F0502020204030204"/>
              </a:rPr>
              <a:t> pulls down to zero.</a:t>
            </a:r>
          </a:p>
          <a:p>
            <a:pPr marL="0" indent="0" algn="just" defTabSz="266700">
              <a:spcBef>
                <a:spcPct val="0"/>
              </a:spcBef>
              <a:spcAft>
                <a:spcPct val="0"/>
              </a:spcAft>
            </a:pPr>
            <a:r>
              <a:rPr lang="en-US" altLang="zh-CN" sz="1600" dirty="0">
                <a:latin typeface="Times New Roman" panose="02020603050405020304" pitchFamily="18" charset="0"/>
                <a:ea typeface="Calibri" panose="020F0502020204030204"/>
              </a:rPr>
              <a:t>Which means the fifo2 is always been written data directly from the Streamer.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p:cNvSpPr txBox="1"/>
          <p:nvPr/>
        </p:nvSpPr>
        <p:spPr>
          <a:xfrm>
            <a:off x="190500" y="221615"/>
            <a:ext cx="7386955" cy="521970"/>
          </a:xfrm>
          <a:prstGeom prst="rect">
            <a:avLst/>
          </a:prstGeom>
          <a:noFill/>
        </p:spPr>
        <p:txBody>
          <a:bodyPr wrap="square" rtlCol="0" anchor="t">
            <a:spAutoFit/>
          </a:bodyPr>
          <a:lstStyle/>
          <a:p>
            <a:pPr lvl="0"/>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Testbench: </a:t>
            </a: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FIFO Burst Writeback</a:t>
            </a:r>
          </a:p>
        </p:txBody>
      </p:sp>
      <p:sp>
        <p:nvSpPr>
          <p:cNvPr id="6" name="文本框 5"/>
          <p:cNvSpPr txBox="1"/>
          <p:nvPr/>
        </p:nvSpPr>
        <p:spPr>
          <a:xfrm>
            <a:off x="6342382" y="4373245"/>
            <a:ext cx="5080000" cy="1568450"/>
          </a:xfrm>
          <a:prstGeom prst="rect">
            <a:avLst/>
          </a:prstGeom>
        </p:spPr>
        <p:txBody>
          <a:bodyPr>
            <a:spAutoFit/>
          </a:bodyPr>
          <a:lstStyle/>
          <a:p>
            <a:pPr marL="457200" indent="0" algn="l" defTabSz="266700">
              <a:spcBef>
                <a:spcPts val="500"/>
              </a:spcBef>
              <a:spcAft>
                <a:spcPts val="500"/>
              </a:spcAft>
            </a:pPr>
            <a:r>
              <a:rPr lang="en-US" altLang="zh-CN" sz="1600" dirty="0">
                <a:latin typeface="Times New Roman" panose="02020603050405020304" pitchFamily="18" charset="0"/>
                <a:ea typeface="Calibri" panose="020F0502020204030204"/>
              </a:rPr>
              <a:t>You can see from here when the L2 cache draining is happen which means the L2 is writing its data to dram . So obviously , the </a:t>
            </a:r>
            <a:r>
              <a:rPr lang="en-US" altLang="zh-CN" sz="1600" dirty="0" err="1">
                <a:latin typeface="Times New Roman" panose="02020603050405020304" pitchFamily="18" charset="0"/>
                <a:ea typeface="Calibri" panose="020F0502020204030204"/>
              </a:rPr>
              <a:t>dram_count</a:t>
            </a:r>
            <a:r>
              <a:rPr lang="en-US" altLang="zh-CN" sz="1600" dirty="0">
                <a:latin typeface="Times New Roman" panose="02020603050405020304" pitchFamily="18" charset="0"/>
                <a:ea typeface="Calibri" panose="020F0502020204030204"/>
              </a:rPr>
              <a:t> is increasing and the </a:t>
            </a:r>
            <a:r>
              <a:rPr lang="en-US" altLang="zh-CN" sz="1600" dirty="0" err="1">
                <a:latin typeface="Times New Roman" panose="02020603050405020304" pitchFamily="18" charset="0"/>
                <a:ea typeface="Calibri" panose="020F0502020204030204"/>
              </a:rPr>
              <a:t>fifo</a:t>
            </a:r>
            <a:r>
              <a:rPr lang="en-US" altLang="zh-CN" sz="1600" dirty="0">
                <a:latin typeface="Times New Roman" panose="02020603050405020304" pitchFamily="18" charset="0"/>
                <a:ea typeface="Calibri" panose="020F0502020204030204"/>
              </a:rPr>
              <a:t> count is decreasing at the same time which corresponding to my thinking. The </a:t>
            </a:r>
            <a:r>
              <a:rPr lang="en-US" altLang="zh-CN" sz="1600" dirty="0" err="1">
                <a:latin typeface="Times New Roman" panose="02020603050405020304" pitchFamily="18" charset="0"/>
                <a:ea typeface="Calibri" panose="020F0502020204030204"/>
              </a:rPr>
              <a:t>burst_ready</a:t>
            </a:r>
            <a:r>
              <a:rPr lang="en-US" altLang="zh-CN" sz="1600" dirty="0">
                <a:latin typeface="Times New Roman" panose="02020603050405020304" pitchFamily="18" charset="0"/>
                <a:ea typeface="Calibri" panose="020F0502020204030204"/>
              </a:rPr>
              <a:t> signal is where the signal processing start.</a:t>
            </a:r>
          </a:p>
        </p:txBody>
      </p:sp>
      <p:sp>
        <p:nvSpPr>
          <p:cNvPr id="9" name="文本框 8"/>
          <p:cNvSpPr txBox="1"/>
          <p:nvPr/>
        </p:nvSpPr>
        <p:spPr>
          <a:xfrm>
            <a:off x="6450967" y="1078918"/>
            <a:ext cx="5080000" cy="2456180"/>
          </a:xfrm>
          <a:prstGeom prst="rect">
            <a:avLst/>
          </a:prstGeom>
        </p:spPr>
        <p:txBody>
          <a:bodyPr>
            <a:spAutoFit/>
          </a:bodyPr>
          <a:lstStyle/>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The FIFO triggered burst writeback once the occupancy reached 16 entries.</a:t>
            </a: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Verified behavior:</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FIFO count decreased from 16 to 0</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Continuous DRAM write for 31 cycles</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Proper draining state contro</a:t>
            </a:r>
            <a:r>
              <a:rPr lang="en-US" altLang="zh-CN" sz="1600" dirty="0">
                <a:latin typeface="Times New Roman" panose="02020603050405020304" pitchFamily="18" charset="0"/>
                <a:ea typeface="Calibri" panose="020F0502020204030204"/>
              </a:rPr>
              <a:t>l</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No data loss</a:t>
            </a:r>
          </a:p>
        </p:txBody>
      </p:sp>
      <p:pic>
        <p:nvPicPr>
          <p:cNvPr id="13" name="图片 21"/>
          <p:cNvPicPr>
            <a:picLocks noChangeAspect="1"/>
          </p:cNvPicPr>
          <p:nvPr/>
        </p:nvPicPr>
        <p:blipFill>
          <a:blip r:embed="rId2"/>
          <a:stretch>
            <a:fillRect/>
          </a:stretch>
        </p:blipFill>
        <p:spPr>
          <a:xfrm>
            <a:off x="287837" y="932622"/>
            <a:ext cx="6054545" cy="2748771"/>
          </a:xfrm>
          <a:prstGeom prst="rect">
            <a:avLst/>
          </a:prstGeom>
          <a:noFill/>
          <a:ln>
            <a:noFill/>
          </a:ln>
        </p:spPr>
      </p:pic>
      <p:pic>
        <p:nvPicPr>
          <p:cNvPr id="16" name="图片 22"/>
          <p:cNvPicPr>
            <a:picLocks noChangeAspect="1"/>
          </p:cNvPicPr>
          <p:nvPr/>
        </p:nvPicPr>
        <p:blipFill>
          <a:blip r:embed="rId3"/>
          <a:stretch>
            <a:fillRect/>
          </a:stretch>
        </p:blipFill>
        <p:spPr>
          <a:xfrm>
            <a:off x="287837" y="3832369"/>
            <a:ext cx="6054545" cy="287898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p:cNvSpPr txBox="1"/>
          <p:nvPr/>
        </p:nvSpPr>
        <p:spPr>
          <a:xfrm>
            <a:off x="190500" y="221615"/>
            <a:ext cx="7386955" cy="521970"/>
          </a:xfrm>
          <a:prstGeom prst="rect">
            <a:avLst/>
          </a:prstGeom>
          <a:noFill/>
        </p:spPr>
        <p:txBody>
          <a:bodyPr wrap="square" rtlCol="0" anchor="t">
            <a:spAutoFit/>
          </a:bodyPr>
          <a:lstStyle/>
          <a:p>
            <a:pPr defTabSz="266700">
              <a:spcBef>
                <a:spcPts val="500"/>
              </a:spcBef>
              <a:spcAft>
                <a:spcPts val="500"/>
              </a:spcAft>
            </a:pPr>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Testbench: </a:t>
            </a:r>
            <a:r>
              <a:rPr lang="en-US" altLang="zh-CN" sz="2800" dirty="0">
                <a:latin typeface="Times New Roman" panose="02020603050405020304" pitchFamily="18" charset="0"/>
                <a:ea typeface="等线" panose="02010600030101010101" pitchFamily="2" charset="-122"/>
                <a:cs typeface="Times New Roman" panose="02020603050405020304" pitchFamily="18" charset="0"/>
                <a:sym typeface="+mn-ea"/>
              </a:rPr>
              <a:t>Eviction Mechanism </a:t>
            </a:r>
            <a:endPar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
        <p:nvSpPr>
          <p:cNvPr id="2" name="文本框 1"/>
          <p:cNvSpPr txBox="1"/>
          <p:nvPr/>
        </p:nvSpPr>
        <p:spPr>
          <a:xfrm>
            <a:off x="631586" y="4805023"/>
            <a:ext cx="5080000" cy="1579920"/>
          </a:xfrm>
          <a:prstGeom prst="rect">
            <a:avLst/>
          </a:prstGeom>
        </p:spPr>
        <p:txBody>
          <a:bodyPr>
            <a:spAutoFit/>
          </a:bodyPr>
          <a:lstStyle/>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Six tag-conflict eviction events were successfully detected and processed.</a:t>
            </a: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Each eviction correctly pushed the victim entry into the L2 FIFO.</a:t>
            </a:r>
          </a:p>
          <a:p>
            <a:pPr marL="0" indent="0" algn="l" defTabSz="266700">
              <a:spcBef>
                <a:spcPts val="500"/>
              </a:spcBef>
              <a:spcAft>
                <a:spcPts val="500"/>
              </a:spcAft>
            </a:pPr>
            <a:endParaRPr lang="en-US" altLang="zh-CN" sz="1400" dirty="0">
              <a:latin typeface="Times New Roman" panose="02020603050405020304" pitchFamily="18" charset="0"/>
              <a:ea typeface="等线" panose="02010600030101010101" pitchFamily="2" charset="-122"/>
            </a:endParaRPr>
          </a:p>
        </p:txBody>
      </p:sp>
      <p:sp>
        <p:nvSpPr>
          <p:cNvPr id="5" name="文本框 4"/>
          <p:cNvSpPr txBox="1"/>
          <p:nvPr/>
        </p:nvSpPr>
        <p:spPr>
          <a:xfrm>
            <a:off x="5909945" y="4687568"/>
            <a:ext cx="5080000" cy="1814830"/>
          </a:xfrm>
          <a:prstGeom prst="rect">
            <a:avLst/>
          </a:prstGeom>
        </p:spPr>
        <p:txBody>
          <a:bodyPr>
            <a:spAutoFit/>
          </a:bodyPr>
          <a:lstStyle/>
          <a:p>
            <a:pPr defTabSz="266700"/>
            <a:r>
              <a:rPr lang="en-US" altLang="zh-CN" sz="1600" dirty="0">
                <a:latin typeface="Times New Roman" panose="02020603050405020304" pitchFamily="18" charset="0"/>
                <a:ea typeface="Calibri" panose="020F0502020204030204"/>
              </a:rPr>
              <a:t>This is the eviction , when the core address change from 2000-3000-0000-0020-0040-0060-0080,it occurs during the 0040, because the </a:t>
            </a:r>
            <a:r>
              <a:rPr lang="en-US" altLang="zh-CN" sz="1600" dirty="0" err="1">
                <a:latin typeface="Times New Roman" panose="02020603050405020304" pitchFamily="18" charset="0"/>
                <a:ea typeface="Calibri" panose="020F0502020204030204"/>
              </a:rPr>
              <a:t>set_full</a:t>
            </a:r>
            <a:r>
              <a:rPr lang="en-US" altLang="zh-CN" sz="1600" dirty="0">
                <a:latin typeface="Times New Roman" panose="02020603050405020304" pitchFamily="18" charset="0"/>
                <a:ea typeface="Calibri" panose="020F0502020204030204"/>
              </a:rPr>
              <a:t> signal which directly assigned to the </a:t>
            </a:r>
            <a:r>
              <a:rPr lang="en-US" altLang="zh-CN" sz="1600" dirty="0" err="1">
                <a:latin typeface="Times New Roman" panose="02020603050405020304" pitchFamily="18" charset="0"/>
                <a:ea typeface="Calibri" panose="020F0502020204030204"/>
              </a:rPr>
              <a:t>eviction_count</a:t>
            </a:r>
            <a:r>
              <a:rPr lang="en-US" altLang="zh-CN" sz="1600" dirty="0">
                <a:latin typeface="Times New Roman" panose="02020603050405020304" pitchFamily="18" charset="0"/>
                <a:ea typeface="Calibri" panose="020F0502020204030204"/>
              </a:rPr>
              <a:t>. So, after the 0040 the evicted data flow to the </a:t>
            </a:r>
            <a:r>
              <a:rPr lang="en-US" altLang="zh-CN" sz="1600" dirty="0" err="1">
                <a:latin typeface="Times New Roman" panose="02020603050405020304" pitchFamily="18" charset="0"/>
                <a:ea typeface="Calibri" panose="020F0502020204030204"/>
              </a:rPr>
              <a:t>fifo</a:t>
            </a:r>
            <a:r>
              <a:rPr lang="en-US" altLang="zh-CN" sz="1600" dirty="0">
                <a:latin typeface="Times New Roman" panose="02020603050405020304" pitchFamily="18" charset="0"/>
                <a:ea typeface="Calibri" panose="020F0502020204030204"/>
              </a:rPr>
              <a:t> , you can see the </a:t>
            </a:r>
            <a:r>
              <a:rPr lang="en-US" altLang="zh-CN" sz="1600" dirty="0" err="1">
                <a:latin typeface="Times New Roman" panose="02020603050405020304" pitchFamily="18" charset="0"/>
                <a:ea typeface="Calibri" panose="020F0502020204030204"/>
              </a:rPr>
              <a:t>fifo</a:t>
            </a:r>
            <a:r>
              <a:rPr lang="en-US" altLang="zh-CN" sz="1600" dirty="0">
                <a:latin typeface="Times New Roman" panose="02020603050405020304" pitchFamily="18" charset="0"/>
                <a:ea typeface="Calibri" panose="020F0502020204030204"/>
              </a:rPr>
              <a:t> count increases from 0f to 10 and then it stops because the </a:t>
            </a:r>
            <a:r>
              <a:rPr lang="en-US" altLang="zh-CN" sz="1600" dirty="0" err="1">
                <a:latin typeface="Times New Roman" panose="02020603050405020304" pitchFamily="18" charset="0"/>
                <a:ea typeface="Calibri" panose="020F0502020204030204"/>
              </a:rPr>
              <a:t>fifo</a:t>
            </a:r>
            <a:r>
              <a:rPr lang="en-US" altLang="zh-CN" sz="1600" dirty="0">
                <a:latin typeface="Times New Roman" panose="02020603050405020304" pitchFamily="18" charset="0"/>
                <a:ea typeface="Calibri" panose="020F0502020204030204"/>
              </a:rPr>
              <a:t> is full and is about to output the data to the dram.</a:t>
            </a:r>
          </a:p>
        </p:txBody>
      </p:sp>
      <p:pic>
        <p:nvPicPr>
          <p:cNvPr id="6" name="图片 16"/>
          <p:cNvPicPr>
            <a:picLocks noChangeAspect="1"/>
          </p:cNvPicPr>
          <p:nvPr/>
        </p:nvPicPr>
        <p:blipFill>
          <a:blip r:embed="rId2"/>
          <a:stretch>
            <a:fillRect/>
          </a:stretch>
        </p:blipFill>
        <p:spPr>
          <a:xfrm>
            <a:off x="336706" y="1201482"/>
            <a:ext cx="11105515" cy="325501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p:cNvSpPr txBox="1"/>
          <p:nvPr/>
        </p:nvSpPr>
        <p:spPr>
          <a:xfrm>
            <a:off x="190500" y="221615"/>
            <a:ext cx="7386955" cy="52197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Simulation Conclusion</a:t>
            </a:r>
          </a:p>
        </p:txBody>
      </p:sp>
      <p:sp>
        <p:nvSpPr>
          <p:cNvPr id="2" name="文本框 1"/>
          <p:cNvSpPr txBox="1"/>
          <p:nvPr/>
        </p:nvSpPr>
        <p:spPr>
          <a:xfrm>
            <a:off x="658809" y="1119530"/>
            <a:ext cx="9392291" cy="2580194"/>
          </a:xfrm>
          <a:prstGeom prst="rect">
            <a:avLst/>
          </a:prstGeom>
        </p:spPr>
        <p:txBody>
          <a:bodyPr wrap="square">
            <a:spAutoFit/>
          </a:bodyPr>
          <a:lstStyle/>
          <a:p>
            <a:pPr marL="0" indent="0" algn="l" defTabSz="266700">
              <a:spcBef>
                <a:spcPts val="500"/>
              </a:spcBef>
              <a:spcAft>
                <a:spcPts val="500"/>
              </a:spcAft>
            </a:pPr>
            <a:r>
              <a:rPr lang="en-US" altLang="zh-CN" sz="2400" b="1" dirty="0">
                <a:latin typeface="Times New Roman" panose="02020603050405020304" pitchFamily="18" charset="0"/>
                <a:ea typeface="等线" panose="02010600030101010101" pitchFamily="2" charset="-122"/>
              </a:rPr>
              <a:t>Key Achievements:</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Eviction mechanism fully operational</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Correct writeback hierarchy behavior</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Proper priority handling between flush mechanisms</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Complete debug visibility across L1/L2/L</a:t>
            </a:r>
            <a:r>
              <a:rPr lang="en-US" altLang="zh-CN" sz="1600" dirty="0">
                <a:latin typeface="Times New Roman" panose="02020603050405020304" pitchFamily="18" charset="0"/>
                <a:ea typeface="Calibri" panose="020F0502020204030204"/>
              </a:rPr>
              <a:t>3</a:t>
            </a:r>
          </a:p>
          <a:p>
            <a:pPr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The simulation completed successfully and all critical mechanisms were verified. The system now functions as intended, with verified correctness across all writeback paths.</a:t>
            </a:r>
          </a:p>
        </p:txBody>
      </p:sp>
      <p:pic>
        <p:nvPicPr>
          <p:cNvPr id="6" name="图片 5">
            <a:extLst>
              <a:ext uri="{FF2B5EF4-FFF2-40B4-BE49-F238E27FC236}">
                <a16:creationId xmlns:a16="http://schemas.microsoft.com/office/drawing/2014/main" id="{45B51A30-19CB-BA02-F22C-9413FD2AB5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8052" y="3699724"/>
            <a:ext cx="5360452" cy="274949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E2D28D-1B5D-03EB-AF46-FBEEA7D124C8}"/>
            </a:ext>
          </a:extLst>
        </p:cNvPr>
        <p:cNvGrpSpPr/>
        <p:nvPr/>
      </p:nvGrpSpPr>
      <p:grpSpPr>
        <a:xfrm>
          <a:off x="0" y="0"/>
          <a:ext cx="0" cy="0"/>
          <a:chOff x="0" y="0"/>
          <a:chExt cx="0" cy="0"/>
        </a:xfrm>
      </p:grpSpPr>
      <p:pic>
        <p:nvPicPr>
          <p:cNvPr id="4" name="图片 3" descr="pexels-david-jakab-976473">
            <a:extLst>
              <a:ext uri="{FF2B5EF4-FFF2-40B4-BE49-F238E27FC236}">
                <a16:creationId xmlns:a16="http://schemas.microsoft.com/office/drawing/2014/main" id="{5EB73357-0B63-CD7C-8567-2FB11BD711E4}"/>
              </a:ext>
            </a:extLst>
          </p:cNvPr>
          <p:cNvPicPr>
            <a:picLocks noChangeAspect="1"/>
          </p:cNvPicPr>
          <p:nvPr/>
        </p:nvPicPr>
        <p:blipFill>
          <a:blip r:embed="rId2">
            <a:grayscl/>
          </a:blip>
          <a:srcRect t="10093" b="10093"/>
          <a:stretch>
            <a:fillRect/>
          </a:stretch>
        </p:blipFill>
        <p:spPr>
          <a:xfrm>
            <a:off x="0" y="0"/>
            <a:ext cx="12192635" cy="6858635"/>
          </a:xfrm>
          <a:prstGeom prst="rect">
            <a:avLst/>
          </a:prstGeom>
        </p:spPr>
      </p:pic>
      <p:sp>
        <p:nvSpPr>
          <p:cNvPr id="5" name="矩形 4">
            <a:extLst>
              <a:ext uri="{FF2B5EF4-FFF2-40B4-BE49-F238E27FC236}">
                <a16:creationId xmlns:a16="http://schemas.microsoft.com/office/drawing/2014/main" id="{045B2298-15CC-574D-6605-4BB480B51DD4}"/>
              </a:ext>
            </a:extLst>
          </p:cNvPr>
          <p:cNvSpPr/>
          <p:nvPr/>
        </p:nvSpPr>
        <p:spPr>
          <a:xfrm>
            <a:off x="0" y="-635"/>
            <a:ext cx="12192000" cy="6858635"/>
          </a:xfrm>
          <a:prstGeom prst="rect">
            <a:avLst/>
          </a:prstGeom>
          <a:solidFill>
            <a:srgbClr val="00022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70936843-5BF4-944E-5015-C6DDC5AF880C}"/>
              </a:ext>
            </a:extLst>
          </p:cNvPr>
          <p:cNvSpPr/>
          <p:nvPr/>
        </p:nvSpPr>
        <p:spPr>
          <a:xfrm>
            <a:off x="13528675" y="-784225"/>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14" name="组合 13">
            <a:extLst>
              <a:ext uri="{FF2B5EF4-FFF2-40B4-BE49-F238E27FC236}">
                <a16:creationId xmlns:a16="http://schemas.microsoft.com/office/drawing/2014/main" id="{FCD3DB93-1C9E-6697-3D8F-AB50DE2D6F4D}"/>
              </a:ext>
            </a:extLst>
          </p:cNvPr>
          <p:cNvGrpSpPr/>
          <p:nvPr/>
        </p:nvGrpSpPr>
        <p:grpSpPr>
          <a:xfrm>
            <a:off x="8808720" y="635"/>
            <a:ext cx="3383280" cy="6858000"/>
            <a:chOff x="12158" y="1"/>
            <a:chExt cx="7042" cy="10800"/>
          </a:xfrm>
          <a:solidFill>
            <a:srgbClr val="0279FE"/>
          </a:solidFill>
        </p:grpSpPr>
        <p:sp>
          <p:nvSpPr>
            <p:cNvPr id="7" name="任意多边形 6">
              <a:extLst>
                <a:ext uri="{FF2B5EF4-FFF2-40B4-BE49-F238E27FC236}">
                  <a16:creationId xmlns:a16="http://schemas.microsoft.com/office/drawing/2014/main" id="{61700E38-8077-6FD3-8BC0-815F2E59126B}"/>
                </a:ext>
              </a:extLst>
            </p:cNvPr>
            <p:cNvSpPr/>
            <p:nvPr/>
          </p:nvSpPr>
          <p:spPr>
            <a:xfrm>
              <a:off x="13062" y="1"/>
              <a:ext cx="6139"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6139" h="10800">
                  <a:moveTo>
                    <a:pt x="0" y="10800"/>
                  </a:moveTo>
                  <a:lnTo>
                    <a:pt x="1921" y="0"/>
                  </a:lnTo>
                  <a:lnTo>
                    <a:pt x="6139" y="0"/>
                  </a:lnTo>
                  <a:lnTo>
                    <a:pt x="6139" y="8686"/>
                  </a:lnTo>
                  <a:lnTo>
                    <a:pt x="5763" y="10800"/>
                  </a:lnTo>
                  <a:lnTo>
                    <a:pt x="0" y="10800"/>
                  </a:lnTo>
                  <a:close/>
                </a:path>
              </a:pathLst>
            </a:custGeom>
            <a:solidFill>
              <a:srgbClr val="0279F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任意多边形 9">
              <a:extLst>
                <a:ext uri="{FF2B5EF4-FFF2-40B4-BE49-F238E27FC236}">
                  <a16:creationId xmlns:a16="http://schemas.microsoft.com/office/drawing/2014/main" id="{2205A069-A9A2-308E-919D-FFCA10D1E53B}"/>
                </a:ext>
              </a:extLst>
            </p:cNvPr>
            <p:cNvSpPr/>
            <p:nvPr/>
          </p:nvSpPr>
          <p:spPr>
            <a:xfrm>
              <a:off x="12158" y="1"/>
              <a:ext cx="2450"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450" h="10800">
                  <a:moveTo>
                    <a:pt x="1921" y="0"/>
                  </a:moveTo>
                  <a:lnTo>
                    <a:pt x="2450" y="0"/>
                  </a:lnTo>
                  <a:lnTo>
                    <a:pt x="529" y="10800"/>
                  </a:lnTo>
                  <a:lnTo>
                    <a:pt x="0" y="10800"/>
                  </a:lnTo>
                  <a:lnTo>
                    <a:pt x="1921" y="0"/>
                  </a:lnTo>
                  <a:close/>
                </a:path>
              </a:pathLst>
            </a:custGeom>
            <a:solidFill>
              <a:srgbClr val="0279F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8" name="文本框 17">
            <a:extLst>
              <a:ext uri="{FF2B5EF4-FFF2-40B4-BE49-F238E27FC236}">
                <a16:creationId xmlns:a16="http://schemas.microsoft.com/office/drawing/2014/main" id="{9277D28F-4263-11C7-5751-66D45B661144}"/>
              </a:ext>
            </a:extLst>
          </p:cNvPr>
          <p:cNvSpPr txBox="1"/>
          <p:nvPr/>
        </p:nvSpPr>
        <p:spPr>
          <a:xfrm>
            <a:off x="683260" y="1087755"/>
            <a:ext cx="3188335" cy="1106805"/>
          </a:xfrm>
          <a:prstGeom prst="rect">
            <a:avLst/>
          </a:prstGeom>
          <a:noFill/>
        </p:spPr>
        <p:txBody>
          <a:bodyPr wrap="square" rtlCol="0">
            <a:spAutoFit/>
          </a:bodyPr>
          <a:lstStyle/>
          <a:p>
            <a:pPr lvl="0" algn="l">
              <a:buClrTx/>
              <a:buSzTx/>
              <a:buFontTx/>
            </a:pPr>
            <a:r>
              <a:rPr lang="en-US" altLang="zh-CN" sz="6600" dirty="0">
                <a:ln w="15875">
                  <a:noFill/>
                </a:ln>
                <a:solidFill>
                  <a:srgbClr val="0279FE"/>
                </a:solidFill>
                <a:latin typeface="Times New Roman" panose="02020603050405020304" pitchFamily="18" charset="0"/>
                <a:ea typeface="OPPOSans M" panose="00020600040101010101" charset="-122"/>
                <a:cs typeface="Times New Roman" panose="02020603050405020304" pitchFamily="18" charset="0"/>
                <a:sym typeface="+mn-ea"/>
              </a:rPr>
              <a:t>0</a:t>
            </a:r>
            <a:r>
              <a:rPr lang="en-US" altLang="zh-CN" sz="6600" dirty="0">
                <a:ln w="15875">
                  <a:noFill/>
                </a:ln>
                <a:solidFill>
                  <a:srgbClr val="0279FE"/>
                </a:solidFill>
                <a:uFillTx/>
                <a:latin typeface="Times New Roman" panose="02020603050405020304" pitchFamily="18" charset="0"/>
                <a:ea typeface="OPPOSans M" panose="00020600040101010101" charset="-122"/>
                <a:cs typeface="Times New Roman" panose="02020603050405020304" pitchFamily="18" charset="0"/>
                <a:sym typeface="+mn-ea"/>
              </a:rPr>
              <a:t>4-5</a:t>
            </a:r>
          </a:p>
        </p:txBody>
      </p:sp>
      <p:sp>
        <p:nvSpPr>
          <p:cNvPr id="12" name="文本框 11">
            <a:extLst>
              <a:ext uri="{FF2B5EF4-FFF2-40B4-BE49-F238E27FC236}">
                <a16:creationId xmlns:a16="http://schemas.microsoft.com/office/drawing/2014/main" id="{F93962FD-80A1-A077-59A2-A45A591A9F86}"/>
              </a:ext>
            </a:extLst>
          </p:cNvPr>
          <p:cNvSpPr txBox="1"/>
          <p:nvPr/>
        </p:nvSpPr>
        <p:spPr>
          <a:xfrm>
            <a:off x="683260" y="2460625"/>
            <a:ext cx="7499350" cy="1015663"/>
          </a:xfrm>
          <a:prstGeom prst="rect">
            <a:avLst/>
          </a:prstGeom>
          <a:noFill/>
        </p:spPr>
        <p:txBody>
          <a:bodyPr wrap="square" rtlCol="0">
            <a:spAutoFit/>
          </a:bodyPr>
          <a:lstStyle/>
          <a:p>
            <a:r>
              <a:rPr lang="en-US" altLang="zh-CN" sz="6000" dirty="0">
                <a:solidFill>
                  <a:schemeClr val="bg1"/>
                </a:solidFill>
                <a:latin typeface="Times New Roman" panose="02020603050405020304" pitchFamily="18" charset="0"/>
                <a:ea typeface="OPPOSans B" panose="00020600040101010101" charset="-122"/>
                <a:cs typeface="Times New Roman" panose="02020603050405020304" pitchFamily="18" charset="0"/>
              </a:rPr>
              <a:t>Some Sub-Designs</a:t>
            </a:r>
          </a:p>
        </p:txBody>
      </p:sp>
      <p:cxnSp>
        <p:nvCxnSpPr>
          <p:cNvPr id="21" name="直接连接符 20">
            <a:extLst>
              <a:ext uri="{FF2B5EF4-FFF2-40B4-BE49-F238E27FC236}">
                <a16:creationId xmlns:a16="http://schemas.microsoft.com/office/drawing/2014/main" id="{802C7FDB-5953-D40F-6961-059365724E07}"/>
              </a:ext>
            </a:extLst>
          </p:cNvPr>
          <p:cNvCxnSpPr/>
          <p:nvPr/>
        </p:nvCxnSpPr>
        <p:spPr>
          <a:xfrm>
            <a:off x="829310" y="5075555"/>
            <a:ext cx="0" cy="551180"/>
          </a:xfrm>
          <a:prstGeom prst="line">
            <a:avLst/>
          </a:prstGeom>
          <a:ln w="7620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471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p:cNvSpPr txBox="1"/>
          <p:nvPr/>
        </p:nvSpPr>
        <p:spPr>
          <a:xfrm>
            <a:off x="190500" y="221615"/>
            <a:ext cx="7254875" cy="52197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uFillTx/>
                <a:latin typeface="Times New Roman" panose="02020603050405020304" charset="0"/>
                <a:ea typeface="OPPOSans B" panose="00020600040101010101" charset="-122"/>
                <a:cs typeface="Times New Roman" panose="02020603050405020304" charset="0"/>
                <a:sym typeface="+mn-ea"/>
              </a:rPr>
              <a:t>Ⅰ. Dynamic Adaptive Gradient Compressor</a:t>
            </a:r>
          </a:p>
        </p:txBody>
      </p:sp>
      <p:sp>
        <p:nvSpPr>
          <p:cNvPr id="32" name="椭圆 31"/>
          <p:cNvSpPr/>
          <p:nvPr/>
        </p:nvSpPr>
        <p:spPr>
          <a:xfrm>
            <a:off x="7166734" y="2731720"/>
            <a:ext cx="206375" cy="206375"/>
          </a:xfrm>
          <a:prstGeom prst="ellips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29" name="椭圆 28"/>
          <p:cNvSpPr/>
          <p:nvPr/>
        </p:nvSpPr>
        <p:spPr>
          <a:xfrm>
            <a:off x="7169274" y="3891886"/>
            <a:ext cx="206375" cy="206375"/>
          </a:xfrm>
          <a:prstGeom prst="ellipse">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6" name="组合 5"/>
          <p:cNvGrpSpPr/>
          <p:nvPr/>
        </p:nvGrpSpPr>
        <p:grpSpPr>
          <a:xfrm>
            <a:off x="6809740" y="1066775"/>
            <a:ext cx="4547235" cy="1200150"/>
            <a:chOff x="4237" y="3471"/>
            <a:chExt cx="7161" cy="1890"/>
          </a:xfrm>
        </p:grpSpPr>
        <p:sp>
          <p:nvSpPr>
            <p:cNvPr id="12" name="文本框 11"/>
            <p:cNvSpPr txBox="1"/>
            <p:nvPr/>
          </p:nvSpPr>
          <p:spPr>
            <a:xfrm>
              <a:off x="4237" y="3471"/>
              <a:ext cx="3092" cy="1056"/>
            </a:xfrm>
            <a:prstGeom prst="rect">
              <a:avLst/>
            </a:prstGeom>
            <a:noFill/>
          </p:spPr>
          <p:txBody>
            <a:bodyPr wrap="square" lIns="91440" tIns="90170" rIns="91440" bIns="90170" rtlCol="0">
              <a:spAutoFit/>
            </a:bodyPr>
            <a:lstStyle/>
            <a:p>
              <a:pPr lvl="0" algn="l">
                <a:lnSpc>
                  <a:spcPct val="150000"/>
                </a:lnSpc>
                <a:buClrTx/>
                <a:buSzTx/>
                <a:buFontTx/>
              </a:pPr>
              <a:r>
                <a:rPr lang="en-US" altLang="zh-CN" sz="2400" b="1" dirty="0">
                  <a:solidFill>
                    <a:schemeClr val="tx1">
                      <a:lumMod val="85000"/>
                      <a:lumOff val="15000"/>
                    </a:schemeClr>
                  </a:solidFill>
                  <a:uFillTx/>
                  <a:latin typeface="Times New Roman" panose="02020603050405020304" charset="0"/>
                  <a:ea typeface="OPPOSans B" panose="00020600040101010101" charset="-122"/>
                  <a:cs typeface="Times New Roman" panose="02020603050405020304" charset="0"/>
                  <a:sym typeface="+mn-ea"/>
                </a:rPr>
                <a:t>Core Module</a:t>
              </a:r>
              <a:r>
                <a:rPr lang="en-US" altLang="zh-CN" sz="24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 </a:t>
              </a:r>
            </a:p>
          </p:txBody>
        </p:sp>
        <p:sp>
          <p:nvSpPr>
            <p:cNvPr id="13" name="文本框 12"/>
            <p:cNvSpPr txBox="1"/>
            <p:nvPr/>
          </p:nvSpPr>
          <p:spPr>
            <a:xfrm>
              <a:off x="4237" y="4381"/>
              <a:ext cx="7161" cy="980"/>
            </a:xfrm>
            <a:prstGeom prst="rect">
              <a:avLst/>
            </a:prstGeom>
            <a:noFill/>
          </p:spPr>
          <p:txBody>
            <a:bodyPr wrap="square" lIns="91440" tIns="90170" rIns="91440" bIns="90170" rtlCol="0" anchor="t">
              <a:spAutoFit/>
            </a:bodyPr>
            <a:lstStyle/>
            <a:p>
              <a:pPr lvl="0" indent="0" algn="l">
                <a:lnSpc>
                  <a:spcPct val="90000"/>
                </a:lnSpc>
                <a:spcBef>
                  <a:spcPts val="0"/>
                </a:spcBef>
                <a:spcAft>
                  <a:spcPts val="0"/>
                </a:spcAft>
                <a:buClrTx/>
                <a:buSzTx/>
                <a:buNone/>
              </a:pPr>
              <a:r>
                <a:rPr lang="en-US" altLang="zh-CN" sz="1600" dirty="0">
                  <a:latin typeface="Times New Roman" panose="02020603050405020304" charset="0"/>
                  <a:cs typeface="Times New Roman" panose="02020603050405020304" charset="0"/>
                  <a:sym typeface="+mn-ea"/>
                </a:rPr>
                <a:t>The system employs a modular and pipelined design, where data flows through four core modules</a:t>
              </a:r>
            </a:p>
          </p:txBody>
        </p:sp>
      </p:grpSp>
      <p:sp>
        <p:nvSpPr>
          <p:cNvPr id="14" name="文本框 13"/>
          <p:cNvSpPr txBox="1"/>
          <p:nvPr/>
        </p:nvSpPr>
        <p:spPr>
          <a:xfrm>
            <a:off x="7370569" y="2633652"/>
            <a:ext cx="3224281" cy="369332"/>
          </a:xfrm>
          <a:prstGeom prst="rect">
            <a:avLst/>
          </a:prstGeom>
          <a:noFill/>
        </p:spPr>
        <p:txBody>
          <a:bodyPr wrap="none" rtlCol="0" anchor="t">
            <a:spAutoFit/>
          </a:bodyPr>
          <a:lstStyle/>
          <a:p>
            <a:pPr algn="l"/>
            <a:r>
              <a:rPr lang="en-US" altLang="zh-CN" b="1" dirty="0">
                <a:solidFill>
                  <a:schemeClr val="tx1">
                    <a:lumMod val="85000"/>
                    <a:lumOff val="15000"/>
                  </a:schemeClr>
                </a:solidFill>
                <a:latin typeface="Times New Roman" panose="02020603050405020304" charset="0"/>
                <a:ea typeface="OPPOSans B" panose="00020600040101010101" charset="-122"/>
                <a:cs typeface="Times New Roman" panose="02020603050405020304" charset="0"/>
                <a:sym typeface="+mn-ea"/>
              </a:rPr>
              <a:t>Dynamic Threshold Controller</a:t>
            </a:r>
          </a:p>
        </p:txBody>
      </p:sp>
      <p:sp>
        <p:nvSpPr>
          <p:cNvPr id="17" name="文本框 16"/>
          <p:cNvSpPr txBox="1"/>
          <p:nvPr/>
        </p:nvSpPr>
        <p:spPr>
          <a:xfrm>
            <a:off x="7373109" y="3811876"/>
            <a:ext cx="2265680" cy="368300"/>
          </a:xfrm>
          <a:prstGeom prst="rect">
            <a:avLst/>
          </a:prstGeom>
          <a:noFill/>
        </p:spPr>
        <p:txBody>
          <a:bodyPr wrap="none" rtlCol="0" anchor="t">
            <a:spAutoFit/>
          </a:bodyPr>
          <a:lstStyle/>
          <a:p>
            <a:pPr algn="l"/>
            <a:r>
              <a:rPr lang="en-US" altLang="zh-CN" b="1" dirty="0">
                <a:solidFill>
                  <a:schemeClr val="tx1">
                    <a:lumMod val="85000"/>
                    <a:lumOff val="15000"/>
                  </a:schemeClr>
                </a:solidFill>
                <a:latin typeface="Times New Roman" panose="02020603050405020304" charset="0"/>
                <a:ea typeface="OPPOSans B" panose="00020600040101010101" charset="-122"/>
                <a:cs typeface="Times New Roman" panose="02020603050405020304" charset="0"/>
                <a:sym typeface="+mn-ea"/>
              </a:rPr>
              <a:t>Gradient Noise Filter</a:t>
            </a:r>
          </a:p>
        </p:txBody>
      </p:sp>
      <p:pic>
        <p:nvPicPr>
          <p:cNvPr id="3" name="图片 2" descr="unnamed"/>
          <p:cNvPicPr>
            <a:picLocks noChangeAspect="1"/>
          </p:cNvPicPr>
          <p:nvPr/>
        </p:nvPicPr>
        <p:blipFill>
          <a:blip r:embed="rId2"/>
          <a:stretch>
            <a:fillRect/>
          </a:stretch>
        </p:blipFill>
        <p:spPr>
          <a:xfrm>
            <a:off x="190500" y="1776730"/>
            <a:ext cx="6619240" cy="3613785"/>
          </a:xfrm>
          <a:prstGeom prst="rect">
            <a:avLst/>
          </a:prstGeom>
        </p:spPr>
      </p:pic>
      <p:sp>
        <p:nvSpPr>
          <p:cNvPr id="21" name="椭圆 20"/>
          <p:cNvSpPr/>
          <p:nvPr/>
        </p:nvSpPr>
        <p:spPr>
          <a:xfrm>
            <a:off x="7166734" y="4485551"/>
            <a:ext cx="206375" cy="206375"/>
          </a:xfrm>
          <a:prstGeom prst="ellips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22" name="椭圆 21"/>
          <p:cNvSpPr/>
          <p:nvPr/>
        </p:nvSpPr>
        <p:spPr>
          <a:xfrm>
            <a:off x="7166734" y="5126499"/>
            <a:ext cx="206375" cy="206375"/>
          </a:xfrm>
          <a:prstGeom prst="ellipse">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23" name="文本框 22"/>
          <p:cNvSpPr txBox="1"/>
          <p:nvPr/>
        </p:nvSpPr>
        <p:spPr>
          <a:xfrm>
            <a:off x="7373109" y="4390420"/>
            <a:ext cx="2366995" cy="369332"/>
          </a:xfrm>
          <a:prstGeom prst="rect">
            <a:avLst/>
          </a:prstGeom>
          <a:noFill/>
        </p:spPr>
        <p:txBody>
          <a:bodyPr wrap="none" rtlCol="0" anchor="t">
            <a:spAutoFit/>
          </a:bodyPr>
          <a:lstStyle/>
          <a:p>
            <a:pPr algn="l"/>
            <a:r>
              <a:rPr lang="en-US" altLang="zh-CN" b="1" dirty="0">
                <a:solidFill>
                  <a:schemeClr val="tx1">
                    <a:lumMod val="85000"/>
                    <a:lumOff val="15000"/>
                  </a:schemeClr>
                </a:solidFill>
                <a:latin typeface="Times New Roman" panose="02020603050405020304" charset="0"/>
                <a:ea typeface="OPPOSans B" panose="00020600040101010101" charset="-122"/>
                <a:cs typeface="Times New Roman" panose="02020603050405020304" charset="0"/>
                <a:sym typeface="+mn-ea"/>
              </a:rPr>
              <a:t>Direct-Mapped Cache</a:t>
            </a:r>
          </a:p>
        </p:txBody>
      </p:sp>
      <p:sp>
        <p:nvSpPr>
          <p:cNvPr id="25" name="文本框 24"/>
          <p:cNvSpPr txBox="1"/>
          <p:nvPr/>
        </p:nvSpPr>
        <p:spPr>
          <a:xfrm>
            <a:off x="7373109" y="5028709"/>
            <a:ext cx="2446247" cy="369332"/>
          </a:xfrm>
          <a:prstGeom prst="rect">
            <a:avLst/>
          </a:prstGeom>
          <a:noFill/>
        </p:spPr>
        <p:txBody>
          <a:bodyPr wrap="none" rtlCol="0" anchor="t">
            <a:spAutoFit/>
          </a:bodyPr>
          <a:lstStyle/>
          <a:p>
            <a:pPr algn="l"/>
            <a:r>
              <a:rPr lang="en-US" altLang="zh-CN" b="1" dirty="0">
                <a:solidFill>
                  <a:schemeClr val="tx1">
                    <a:lumMod val="85000"/>
                    <a:lumOff val="15000"/>
                  </a:schemeClr>
                </a:solidFill>
                <a:latin typeface="Times New Roman" panose="02020603050405020304" charset="0"/>
                <a:ea typeface="OPPOSans B" panose="00020600040101010101" charset="-122"/>
                <a:cs typeface="Times New Roman" panose="02020603050405020304" charset="0"/>
                <a:sym typeface="+mn-ea"/>
              </a:rPr>
              <a:t>Memory Write Arbiter</a:t>
            </a:r>
          </a:p>
        </p:txBody>
      </p:sp>
      <p:sp>
        <p:nvSpPr>
          <p:cNvPr id="28" name="文本框 27"/>
          <p:cNvSpPr txBox="1"/>
          <p:nvPr/>
        </p:nvSpPr>
        <p:spPr>
          <a:xfrm>
            <a:off x="7246109" y="2978800"/>
            <a:ext cx="3800475" cy="645160"/>
          </a:xfrm>
          <a:prstGeom prst="rect">
            <a:avLst/>
          </a:prstGeom>
          <a:noFill/>
        </p:spPr>
        <p:txBody>
          <a:bodyPr wrap="square" rtlCol="0">
            <a:spAutoFit/>
          </a:bodyPr>
          <a:lstStyle/>
          <a:p>
            <a:r>
              <a:rPr lang="en-US" altLang="zh-CN" sz="1200" dirty="0">
                <a:latin typeface="Times New Roman" panose="02020603050405020304" charset="0"/>
                <a:cs typeface="Times New Roman" panose="02020603050405020304" charset="0"/>
              </a:rPr>
              <a:t>This module computes a dynamic threshold using the Exponential Moving Average (EMA) of incoming gradient magnitudes.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p:cNvSpPr txBox="1"/>
          <p:nvPr/>
        </p:nvSpPr>
        <p:spPr>
          <a:xfrm>
            <a:off x="190500" y="221615"/>
            <a:ext cx="3521075" cy="52197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Simulation T</a:t>
            </a: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estbench</a:t>
            </a:r>
          </a:p>
        </p:txBody>
      </p:sp>
      <p:sp>
        <p:nvSpPr>
          <p:cNvPr id="2" name="矩形 1"/>
          <p:cNvSpPr/>
          <p:nvPr>
            <p:custDataLst>
              <p:tags r:id="rId1"/>
            </p:custDataLst>
          </p:nvPr>
        </p:nvSpPr>
        <p:spPr>
          <a:xfrm>
            <a:off x="6410960" y="3758565"/>
            <a:ext cx="2575560" cy="51816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4" name="矩形 3"/>
          <p:cNvSpPr/>
          <p:nvPr>
            <p:custDataLst>
              <p:tags r:id="rId2"/>
            </p:custDataLst>
          </p:nvPr>
        </p:nvSpPr>
        <p:spPr>
          <a:xfrm>
            <a:off x="6410960" y="1817370"/>
            <a:ext cx="2575560" cy="518160"/>
          </a:xfrm>
          <a:prstGeom prst="rect">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5" name="组合 4"/>
          <p:cNvGrpSpPr/>
          <p:nvPr>
            <p:custDataLst>
              <p:tags r:id="rId3"/>
            </p:custDataLst>
          </p:nvPr>
        </p:nvGrpSpPr>
        <p:grpSpPr>
          <a:xfrm>
            <a:off x="6410960" y="1757045"/>
            <a:ext cx="4853305" cy="1518920"/>
            <a:chOff x="3135" y="3288"/>
            <a:chExt cx="7643" cy="2392"/>
          </a:xfrm>
        </p:grpSpPr>
        <p:sp>
          <p:nvSpPr>
            <p:cNvPr id="9" name="文本框 8"/>
            <p:cNvSpPr txBox="1"/>
            <p:nvPr>
              <p:custDataLst>
                <p:tags r:id="rId19"/>
              </p:custDataLst>
            </p:nvPr>
          </p:nvSpPr>
          <p:spPr>
            <a:xfrm>
              <a:off x="3135" y="3288"/>
              <a:ext cx="4758" cy="863"/>
            </a:xfrm>
            <a:prstGeom prst="rect">
              <a:avLst/>
            </a:prstGeom>
            <a:noFill/>
          </p:spPr>
          <p:txBody>
            <a:bodyPr wrap="square" lIns="91440" tIns="90170" rIns="91440" bIns="90170" rtlCol="0">
              <a:spAutoFit/>
            </a:bodyPr>
            <a:lstStyle/>
            <a:p>
              <a:pPr lvl="0" algn="l">
                <a:lnSpc>
                  <a:spcPct val="150000"/>
                </a:lnSpc>
                <a:buClrTx/>
                <a:buSzTx/>
                <a:buFontTx/>
              </a:pP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Mixed Testing</a:t>
              </a:r>
            </a:p>
          </p:txBody>
        </p:sp>
        <p:sp>
          <p:nvSpPr>
            <p:cNvPr id="13" name="文本框 12"/>
            <p:cNvSpPr txBox="1"/>
            <p:nvPr>
              <p:custDataLst>
                <p:tags r:id="rId20"/>
              </p:custDataLst>
            </p:nvPr>
          </p:nvSpPr>
          <p:spPr>
            <a:xfrm>
              <a:off x="3135" y="4233"/>
              <a:ext cx="7643" cy="1447"/>
            </a:xfrm>
            <a:prstGeom prst="rect">
              <a:avLst/>
            </a:prstGeom>
            <a:noFill/>
          </p:spPr>
          <p:txBody>
            <a:bodyPr wrap="square" lIns="91440" tIns="90170" rIns="91440" bIns="90170" rtlCol="0" anchor="t">
              <a:spAutoFit/>
            </a:bodyPr>
            <a:lstStyle/>
            <a:p>
              <a:pPr lvl="0" algn="l">
                <a:lnSpc>
                  <a:spcPct val="100000"/>
                </a:lnSpc>
                <a:spcBef>
                  <a:spcPts val="0"/>
                </a:spcBef>
                <a:spcAft>
                  <a:spcPts val="0"/>
                </a:spcAft>
                <a:buClrTx/>
                <a:buSzTx/>
                <a:buFont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Target: Write-back trigger logic.</a:t>
              </a:r>
            </a:p>
            <a:p>
              <a:pPr lvl="0" algn="l">
                <a:lnSpc>
                  <a:spcPct val="100000"/>
                </a:lnSpc>
                <a:spcBef>
                  <a:spcPts val="0"/>
                </a:spcBef>
                <a:spcAft>
                  <a:spcPts val="0"/>
                </a:spcAft>
                <a:buClrTx/>
                <a:buSzTx/>
                <a:buFont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Action: Minor fluctuations </a:t>
              </a:r>
              <a:r>
                <a:rPr lang="en-US" altLang="en-US" sz="1600" dirty="0">
                  <a:uFillTx/>
                  <a:latin typeface="Times New Roman" panose="02020603050405020304" charset="0"/>
                  <a:ea typeface="OPPOSans M" panose="00020600040101010101" charset="-122"/>
                  <a:cs typeface="Times New Roman" panose="02020603050405020304" charset="0"/>
                  <a:sym typeface="+mn-ea"/>
                </a:rPr>
                <a:t>→</a:t>
              </a:r>
              <a:r>
                <a:rPr lang="en-US" altLang="zh-CN" sz="1600" dirty="0">
                  <a:uFillTx/>
                  <a:latin typeface="Times New Roman" panose="02020603050405020304" charset="0"/>
                  <a:ea typeface="OPPOSans M" panose="00020600040101010101" charset="-122"/>
                  <a:cs typeface="Times New Roman" panose="02020603050405020304" charset="0"/>
                  <a:sym typeface="+mn-ea"/>
                </a:rPr>
                <a:t> Threshold breakthrough.</a:t>
              </a:r>
            </a:p>
            <a:p>
              <a:pPr lvl="0" algn="l">
                <a:lnSpc>
                  <a:spcPct val="100000"/>
                </a:lnSpc>
                <a:spcBef>
                  <a:spcPts val="0"/>
                </a:spcBef>
                <a:spcAft>
                  <a:spcPts val="0"/>
                </a:spcAft>
                <a:buClrTx/>
                <a:buSzTx/>
                <a:buFont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Goal: Validate memory write upon reaching critical point.</a:t>
              </a:r>
            </a:p>
          </p:txBody>
        </p:sp>
      </p:grpSp>
      <p:grpSp>
        <p:nvGrpSpPr>
          <p:cNvPr id="14" name="组合 13"/>
          <p:cNvGrpSpPr/>
          <p:nvPr>
            <p:custDataLst>
              <p:tags r:id="rId4"/>
            </p:custDataLst>
          </p:nvPr>
        </p:nvGrpSpPr>
        <p:grpSpPr>
          <a:xfrm>
            <a:off x="6410960" y="3728720"/>
            <a:ext cx="4852670" cy="1468755"/>
            <a:chOff x="3135" y="3311"/>
            <a:chExt cx="7642" cy="2313"/>
          </a:xfrm>
        </p:grpSpPr>
        <p:sp>
          <p:nvSpPr>
            <p:cNvPr id="15" name="文本框 14"/>
            <p:cNvSpPr txBox="1"/>
            <p:nvPr>
              <p:custDataLst>
                <p:tags r:id="rId17"/>
              </p:custDataLst>
            </p:nvPr>
          </p:nvSpPr>
          <p:spPr>
            <a:xfrm>
              <a:off x="3135" y="3311"/>
              <a:ext cx="4357" cy="863"/>
            </a:xfrm>
            <a:prstGeom prst="rect">
              <a:avLst/>
            </a:prstGeom>
            <a:noFill/>
          </p:spPr>
          <p:txBody>
            <a:bodyPr wrap="square" lIns="91440" tIns="90170" rIns="91440" bIns="90170" rtlCol="0">
              <a:spAutoFit/>
            </a:bodyPr>
            <a:lstStyle/>
            <a:p>
              <a:pPr lvl="0" algn="l">
                <a:lnSpc>
                  <a:spcPct val="150000"/>
                </a:lnSpc>
                <a:buClrTx/>
                <a:buSzTx/>
                <a:buFontTx/>
              </a:pP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Cache Conflicts</a:t>
              </a:r>
            </a:p>
          </p:txBody>
        </p:sp>
        <p:sp>
          <p:nvSpPr>
            <p:cNvPr id="16" name="文本框 15"/>
            <p:cNvSpPr txBox="1"/>
            <p:nvPr>
              <p:custDataLst>
                <p:tags r:id="rId18"/>
              </p:custDataLst>
            </p:nvPr>
          </p:nvSpPr>
          <p:spPr>
            <a:xfrm>
              <a:off x="3135" y="4177"/>
              <a:ext cx="7642" cy="1447"/>
            </a:xfrm>
            <a:prstGeom prst="rect">
              <a:avLst/>
            </a:prstGeom>
            <a:noFill/>
          </p:spPr>
          <p:txBody>
            <a:bodyPr wrap="square" lIns="91440" tIns="90170" rIns="91440" bIns="90170" rtlCol="0" anchor="t">
              <a:spAutoFit/>
            </a:bodyPr>
            <a:lstStyle/>
            <a:p>
              <a:pPr lvl="0" algn="l">
                <a:lnSpc>
                  <a:spcPct val="100000"/>
                </a:lnSpc>
                <a:spcBef>
                  <a:spcPts val="0"/>
                </a:spcBef>
                <a:spcAft>
                  <a:spcPts val="0"/>
                </a:spcAft>
                <a:buClrTx/>
                <a:buSzTx/>
                <a:buFont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Target: EMA adaptive threshold stability.</a:t>
              </a:r>
            </a:p>
            <a:p>
              <a:pPr lvl="0" algn="l">
                <a:lnSpc>
                  <a:spcPct val="100000"/>
                </a:lnSpc>
                <a:spcBef>
                  <a:spcPts val="0"/>
                </a:spcBef>
                <a:spcAft>
                  <a:spcPts val="0"/>
                </a:spcAft>
                <a:buClrTx/>
                <a:buSzTx/>
                <a:buFont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Action: Massive random positive/negative gradients.</a:t>
              </a:r>
            </a:p>
            <a:p>
              <a:pPr lvl="0" algn="l">
                <a:lnSpc>
                  <a:spcPct val="100000"/>
                </a:lnSpc>
                <a:spcBef>
                  <a:spcPts val="0"/>
                </a:spcBef>
                <a:spcAft>
                  <a:spcPts val="0"/>
                </a:spcAft>
                <a:buClrTx/>
                <a:buSzTx/>
                <a:buFont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Goal: Simulate real-world ML gradient distributions.</a:t>
              </a:r>
            </a:p>
          </p:txBody>
        </p:sp>
      </p:grpSp>
      <p:sp>
        <p:nvSpPr>
          <p:cNvPr id="23" name="矩形 22"/>
          <p:cNvSpPr/>
          <p:nvPr>
            <p:custDataLst>
              <p:tags r:id="rId5"/>
            </p:custDataLst>
          </p:nvPr>
        </p:nvSpPr>
        <p:spPr>
          <a:xfrm>
            <a:off x="857250" y="3039745"/>
            <a:ext cx="2575560" cy="51816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4" name="矩形 23"/>
          <p:cNvSpPr/>
          <p:nvPr>
            <p:custDataLst>
              <p:tags r:id="rId6"/>
            </p:custDataLst>
          </p:nvPr>
        </p:nvSpPr>
        <p:spPr>
          <a:xfrm>
            <a:off x="857250" y="1304290"/>
            <a:ext cx="2575560" cy="518160"/>
          </a:xfrm>
          <a:prstGeom prst="rect">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25" name="组合 24"/>
          <p:cNvGrpSpPr/>
          <p:nvPr>
            <p:custDataLst>
              <p:tags r:id="rId7"/>
            </p:custDataLst>
          </p:nvPr>
        </p:nvGrpSpPr>
        <p:grpSpPr>
          <a:xfrm>
            <a:off x="857250" y="1247140"/>
            <a:ext cx="4787265" cy="1543050"/>
            <a:chOff x="3135" y="3293"/>
            <a:chExt cx="7539" cy="2430"/>
          </a:xfrm>
        </p:grpSpPr>
        <p:sp>
          <p:nvSpPr>
            <p:cNvPr id="26" name="文本框 25"/>
            <p:cNvSpPr txBox="1"/>
            <p:nvPr>
              <p:custDataLst>
                <p:tags r:id="rId15"/>
              </p:custDataLst>
            </p:nvPr>
          </p:nvSpPr>
          <p:spPr>
            <a:xfrm>
              <a:off x="3135" y="3293"/>
              <a:ext cx="5204" cy="863"/>
            </a:xfrm>
            <a:prstGeom prst="rect">
              <a:avLst/>
            </a:prstGeom>
            <a:noFill/>
          </p:spPr>
          <p:txBody>
            <a:bodyPr wrap="square" lIns="91440" tIns="90170" rIns="91440" bIns="90170" rtlCol="0">
              <a:spAutoFit/>
            </a:bodyPr>
            <a:lstStyle/>
            <a:p>
              <a:pPr lvl="0" algn="l">
                <a:lnSpc>
                  <a:spcPct val="150000"/>
                </a:lnSpc>
                <a:buClrTx/>
                <a:buSzTx/>
                <a:buFontTx/>
              </a:pP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Pure Accumulation</a:t>
              </a:r>
            </a:p>
          </p:txBody>
        </p:sp>
        <p:sp>
          <p:nvSpPr>
            <p:cNvPr id="27" name="文本框 26"/>
            <p:cNvSpPr txBox="1"/>
            <p:nvPr>
              <p:custDataLst>
                <p:tags r:id="rId16"/>
              </p:custDataLst>
            </p:nvPr>
          </p:nvSpPr>
          <p:spPr>
            <a:xfrm>
              <a:off x="3135" y="4276"/>
              <a:ext cx="7539" cy="1447"/>
            </a:xfrm>
            <a:prstGeom prst="rect">
              <a:avLst/>
            </a:prstGeom>
            <a:noFill/>
          </p:spPr>
          <p:txBody>
            <a:bodyPr wrap="square" lIns="91440" tIns="90170" rIns="91440" bIns="90170" rtlCol="0" anchor="t">
              <a:spAutoFit/>
            </a:bodyPr>
            <a:lstStyle/>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Target: Verify Cache RMW (Read-Modify-Write).</a:t>
              </a:r>
            </a:p>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Action: Multiple small-magnitude updates.</a:t>
              </a:r>
            </a:p>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Goal: Ensure correct accumulation, no data loss.</a:t>
              </a:r>
            </a:p>
          </p:txBody>
        </p:sp>
      </p:grpSp>
      <p:grpSp>
        <p:nvGrpSpPr>
          <p:cNvPr id="28" name="组合 27"/>
          <p:cNvGrpSpPr/>
          <p:nvPr>
            <p:custDataLst>
              <p:tags r:id="rId8"/>
            </p:custDataLst>
          </p:nvPr>
        </p:nvGrpSpPr>
        <p:grpSpPr>
          <a:xfrm>
            <a:off x="857250" y="2969895"/>
            <a:ext cx="4787265" cy="1499870"/>
            <a:chOff x="3135" y="3248"/>
            <a:chExt cx="7539" cy="2362"/>
          </a:xfrm>
        </p:grpSpPr>
        <p:sp>
          <p:nvSpPr>
            <p:cNvPr id="29" name="文本框 28"/>
            <p:cNvSpPr txBox="1"/>
            <p:nvPr>
              <p:custDataLst>
                <p:tags r:id="rId13"/>
              </p:custDataLst>
            </p:nvPr>
          </p:nvSpPr>
          <p:spPr>
            <a:xfrm>
              <a:off x="3135" y="3248"/>
              <a:ext cx="4495" cy="863"/>
            </a:xfrm>
            <a:prstGeom prst="rect">
              <a:avLst/>
            </a:prstGeom>
            <a:noFill/>
          </p:spPr>
          <p:txBody>
            <a:bodyPr wrap="square" lIns="91440" tIns="90170" rIns="91440" bIns="90170" rtlCol="0">
              <a:spAutoFit/>
            </a:bodyPr>
            <a:lstStyle/>
            <a:p>
              <a:pPr lvl="0" algn="l">
                <a:lnSpc>
                  <a:spcPct val="150000"/>
                </a:lnSpc>
                <a:buClrTx/>
                <a:buSzTx/>
                <a:buFontTx/>
              </a:pP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High-Magnitude Bypass</a:t>
              </a:r>
            </a:p>
          </p:txBody>
        </p:sp>
        <p:sp>
          <p:nvSpPr>
            <p:cNvPr id="30" name="文本框 29"/>
            <p:cNvSpPr txBox="1"/>
            <p:nvPr>
              <p:custDataLst>
                <p:tags r:id="rId14"/>
              </p:custDataLst>
            </p:nvPr>
          </p:nvSpPr>
          <p:spPr>
            <a:xfrm>
              <a:off x="3135" y="4163"/>
              <a:ext cx="7539" cy="1447"/>
            </a:xfrm>
            <a:prstGeom prst="rect">
              <a:avLst/>
            </a:prstGeom>
            <a:noFill/>
          </p:spPr>
          <p:txBody>
            <a:bodyPr wrap="square" lIns="91440" tIns="90170" rIns="91440" bIns="90170" rtlCol="0" anchor="t">
              <a:spAutoFit/>
            </a:bodyPr>
            <a:lstStyle/>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Target: Threshold Decision Logic.</a:t>
              </a:r>
            </a:p>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Action: Large gradients bypass cache.</a:t>
              </a:r>
            </a:p>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Goal: Immediate update of critical gradients.</a:t>
              </a:r>
            </a:p>
          </p:txBody>
        </p:sp>
      </p:grpSp>
      <p:sp>
        <p:nvSpPr>
          <p:cNvPr id="31" name="矩形 30"/>
          <p:cNvSpPr/>
          <p:nvPr>
            <p:custDataLst>
              <p:tags r:id="rId9"/>
            </p:custDataLst>
          </p:nvPr>
        </p:nvSpPr>
        <p:spPr>
          <a:xfrm>
            <a:off x="857250" y="4690110"/>
            <a:ext cx="2575560" cy="518160"/>
          </a:xfrm>
          <a:prstGeom prst="rect">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32" name="组合 31"/>
          <p:cNvGrpSpPr/>
          <p:nvPr>
            <p:custDataLst>
              <p:tags r:id="rId10"/>
            </p:custDataLst>
          </p:nvPr>
        </p:nvGrpSpPr>
        <p:grpSpPr>
          <a:xfrm>
            <a:off x="857250" y="4649470"/>
            <a:ext cx="4787265" cy="1763395"/>
            <a:chOff x="3135" y="3319"/>
            <a:chExt cx="7539" cy="2777"/>
          </a:xfrm>
        </p:grpSpPr>
        <p:sp>
          <p:nvSpPr>
            <p:cNvPr id="33" name="文本框 32"/>
            <p:cNvSpPr txBox="1"/>
            <p:nvPr>
              <p:custDataLst>
                <p:tags r:id="rId11"/>
              </p:custDataLst>
            </p:nvPr>
          </p:nvSpPr>
          <p:spPr>
            <a:xfrm>
              <a:off x="3135" y="3319"/>
              <a:ext cx="5204" cy="863"/>
            </a:xfrm>
            <a:prstGeom prst="rect">
              <a:avLst/>
            </a:prstGeom>
            <a:noFill/>
          </p:spPr>
          <p:txBody>
            <a:bodyPr wrap="square" lIns="91440" tIns="90170" rIns="91440" bIns="90170" rtlCol="0">
              <a:spAutoFit/>
            </a:bodyPr>
            <a:lstStyle/>
            <a:p>
              <a:pPr lvl="0" algn="l">
                <a:lnSpc>
                  <a:spcPct val="150000"/>
                </a:lnSpc>
                <a:buClrTx/>
                <a:buSzTx/>
                <a:buFontTx/>
              </a:pP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Dynamic Convergence</a:t>
              </a:r>
            </a:p>
          </p:txBody>
        </p:sp>
        <p:sp>
          <p:nvSpPr>
            <p:cNvPr id="34" name="文本框 33"/>
            <p:cNvSpPr txBox="1"/>
            <p:nvPr>
              <p:custDataLst>
                <p:tags r:id="rId12"/>
              </p:custDataLst>
            </p:nvPr>
          </p:nvSpPr>
          <p:spPr>
            <a:xfrm>
              <a:off x="3135" y="4261"/>
              <a:ext cx="7539" cy="1835"/>
            </a:xfrm>
            <a:prstGeom prst="rect">
              <a:avLst/>
            </a:prstGeom>
            <a:noFill/>
          </p:spPr>
          <p:txBody>
            <a:bodyPr wrap="square" lIns="91440" tIns="90170" rIns="91440" bIns="90170" rtlCol="0" anchor="t">
              <a:spAutoFit/>
            </a:bodyPr>
            <a:lstStyle/>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Target: Direct-Mapped Cache vulnerabilities.</a:t>
              </a:r>
            </a:p>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Action: Rotate Tag, lock Index (Force Miss &amp; Evict).</a:t>
              </a:r>
            </a:p>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Goal: Observe conflict resolution, prevent data corruption.</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pexels-david-jakab-976473"/>
          <p:cNvPicPr>
            <a:picLocks noChangeAspect="1"/>
          </p:cNvPicPr>
          <p:nvPr/>
        </p:nvPicPr>
        <p:blipFill>
          <a:blip r:embed="rId2">
            <a:grayscl/>
          </a:blip>
          <a:srcRect t="10093" b="10093"/>
          <a:stretch>
            <a:fillRect/>
          </a:stretch>
        </p:blipFill>
        <p:spPr>
          <a:xfrm>
            <a:off x="0" y="0"/>
            <a:ext cx="12192635" cy="6858635"/>
          </a:xfrm>
          <a:prstGeom prst="rect">
            <a:avLst/>
          </a:prstGeom>
        </p:spPr>
      </p:pic>
      <p:sp>
        <p:nvSpPr>
          <p:cNvPr id="5" name="矩形 4"/>
          <p:cNvSpPr/>
          <p:nvPr/>
        </p:nvSpPr>
        <p:spPr>
          <a:xfrm>
            <a:off x="0" y="-635"/>
            <a:ext cx="12192000" cy="6858635"/>
          </a:xfrm>
          <a:prstGeom prst="rect">
            <a:avLst/>
          </a:prstGeom>
          <a:solidFill>
            <a:srgbClr val="00022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矩形 7"/>
          <p:cNvSpPr/>
          <p:nvPr/>
        </p:nvSpPr>
        <p:spPr>
          <a:xfrm>
            <a:off x="13528675" y="-784225"/>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14" name="组合 13"/>
          <p:cNvGrpSpPr/>
          <p:nvPr/>
        </p:nvGrpSpPr>
        <p:grpSpPr>
          <a:xfrm>
            <a:off x="8808720" y="635"/>
            <a:ext cx="3383280" cy="6858000"/>
            <a:chOff x="12158" y="1"/>
            <a:chExt cx="7042" cy="10800"/>
          </a:xfrm>
          <a:solidFill>
            <a:srgbClr val="0279FE"/>
          </a:solidFill>
        </p:grpSpPr>
        <p:sp>
          <p:nvSpPr>
            <p:cNvPr id="7" name="任意多边形 6"/>
            <p:cNvSpPr/>
            <p:nvPr/>
          </p:nvSpPr>
          <p:spPr>
            <a:xfrm>
              <a:off x="13062" y="1"/>
              <a:ext cx="6139"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6139" h="10800">
                  <a:moveTo>
                    <a:pt x="0" y="10800"/>
                  </a:moveTo>
                  <a:lnTo>
                    <a:pt x="1921" y="0"/>
                  </a:lnTo>
                  <a:lnTo>
                    <a:pt x="6139" y="0"/>
                  </a:lnTo>
                  <a:lnTo>
                    <a:pt x="6139" y="8686"/>
                  </a:lnTo>
                  <a:lnTo>
                    <a:pt x="5763" y="10800"/>
                  </a:lnTo>
                  <a:lnTo>
                    <a:pt x="0" y="10800"/>
                  </a:lnTo>
                  <a:close/>
                </a:path>
              </a:pathLst>
            </a:custGeom>
            <a:solidFill>
              <a:srgbClr val="0279F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任意多边形 9"/>
            <p:cNvSpPr/>
            <p:nvPr/>
          </p:nvSpPr>
          <p:spPr>
            <a:xfrm>
              <a:off x="12158" y="1"/>
              <a:ext cx="2450"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450" h="10800">
                  <a:moveTo>
                    <a:pt x="1921" y="0"/>
                  </a:moveTo>
                  <a:lnTo>
                    <a:pt x="2450" y="0"/>
                  </a:lnTo>
                  <a:lnTo>
                    <a:pt x="529" y="10800"/>
                  </a:lnTo>
                  <a:lnTo>
                    <a:pt x="0" y="10800"/>
                  </a:lnTo>
                  <a:lnTo>
                    <a:pt x="1921" y="0"/>
                  </a:lnTo>
                  <a:close/>
                </a:path>
              </a:pathLst>
            </a:custGeom>
            <a:solidFill>
              <a:srgbClr val="0279F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8" name="文本框 17"/>
          <p:cNvSpPr txBox="1"/>
          <p:nvPr/>
        </p:nvSpPr>
        <p:spPr>
          <a:xfrm>
            <a:off x="683260" y="1087755"/>
            <a:ext cx="3188335" cy="1106805"/>
          </a:xfrm>
          <a:prstGeom prst="rect">
            <a:avLst/>
          </a:prstGeom>
          <a:noFill/>
        </p:spPr>
        <p:txBody>
          <a:bodyPr wrap="square" rtlCol="0">
            <a:spAutoFit/>
          </a:bodyPr>
          <a:lstStyle/>
          <a:p>
            <a:pPr lvl="0" algn="l">
              <a:buClrTx/>
              <a:buSzTx/>
              <a:buFontTx/>
            </a:pPr>
            <a:r>
              <a:rPr lang="en-US" altLang="zh-CN" sz="6600" dirty="0">
                <a:ln w="15875">
                  <a:noFill/>
                </a:ln>
                <a:solidFill>
                  <a:srgbClr val="0279FE"/>
                </a:solidFill>
                <a:uFillTx/>
                <a:latin typeface="Times New Roman" panose="02020603050405020304" pitchFamily="18" charset="0"/>
                <a:ea typeface="OPPOSans M" panose="00020600040101010101" charset="-122"/>
                <a:cs typeface="Times New Roman" panose="02020603050405020304" pitchFamily="18" charset="0"/>
                <a:sym typeface="+mn-ea"/>
              </a:rPr>
              <a:t>01</a:t>
            </a:r>
          </a:p>
        </p:txBody>
      </p:sp>
      <p:sp>
        <p:nvSpPr>
          <p:cNvPr id="12" name="文本框 11"/>
          <p:cNvSpPr txBox="1"/>
          <p:nvPr/>
        </p:nvSpPr>
        <p:spPr>
          <a:xfrm>
            <a:off x="683260" y="2460625"/>
            <a:ext cx="7499350" cy="1938992"/>
          </a:xfrm>
          <a:prstGeom prst="rect">
            <a:avLst/>
          </a:prstGeom>
          <a:noFill/>
        </p:spPr>
        <p:txBody>
          <a:bodyPr wrap="square" rtlCol="0">
            <a:spAutoFit/>
          </a:bodyPr>
          <a:lstStyle/>
          <a:p>
            <a:r>
              <a:rPr lang="en-US" altLang="zh-CN" sz="6000" dirty="0">
                <a:solidFill>
                  <a:schemeClr val="bg1"/>
                </a:solidFill>
                <a:latin typeface="Times New Roman" panose="02020603050405020304" pitchFamily="18" charset="0"/>
                <a:ea typeface="OPPOSans B" panose="00020600040101010101" charset="-122"/>
                <a:cs typeface="Times New Roman" panose="02020603050405020304" pitchFamily="18" charset="0"/>
              </a:rPr>
              <a:t>Problem Statement &amp; Motivation</a:t>
            </a:r>
          </a:p>
        </p:txBody>
      </p:sp>
      <p:cxnSp>
        <p:nvCxnSpPr>
          <p:cNvPr id="21" name="直接连接符 20"/>
          <p:cNvCxnSpPr/>
          <p:nvPr/>
        </p:nvCxnSpPr>
        <p:spPr>
          <a:xfrm>
            <a:off x="829310" y="5075555"/>
            <a:ext cx="0" cy="551180"/>
          </a:xfrm>
          <a:prstGeom prst="line">
            <a:avLst/>
          </a:prstGeom>
          <a:ln w="7620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任意多边形 6"/>
          <p:cNvSpPr/>
          <p:nvPr/>
        </p:nvSpPr>
        <p:spPr>
          <a:xfrm>
            <a:off x="0" y="743585"/>
            <a:ext cx="6406515" cy="108585"/>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文本框 9"/>
          <p:cNvSpPr txBox="1"/>
          <p:nvPr/>
        </p:nvSpPr>
        <p:spPr>
          <a:xfrm>
            <a:off x="190500" y="221615"/>
            <a:ext cx="3521075" cy="52197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Simulation Results</a:t>
            </a:r>
          </a:p>
        </p:txBody>
      </p:sp>
      <p:sp>
        <p:nvSpPr>
          <p:cNvPr id="5" name="矩形 4"/>
          <p:cNvSpPr/>
          <p:nvPr>
            <p:custDataLst>
              <p:tags r:id="rId1"/>
            </p:custDataLst>
          </p:nvPr>
        </p:nvSpPr>
        <p:spPr>
          <a:xfrm>
            <a:off x="551815" y="1725930"/>
            <a:ext cx="277495" cy="105727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31" name="组合 30"/>
          <p:cNvGrpSpPr/>
          <p:nvPr>
            <p:custDataLst>
              <p:tags r:id="rId2"/>
            </p:custDataLst>
          </p:nvPr>
        </p:nvGrpSpPr>
        <p:grpSpPr>
          <a:xfrm>
            <a:off x="1000125" y="1652270"/>
            <a:ext cx="10760710" cy="2312670"/>
            <a:chOff x="4237" y="3471"/>
            <a:chExt cx="16946" cy="3642"/>
          </a:xfrm>
        </p:grpSpPr>
        <p:sp>
          <p:nvSpPr>
            <p:cNvPr id="32" name="文本框 31"/>
            <p:cNvSpPr txBox="1"/>
            <p:nvPr>
              <p:custDataLst>
                <p:tags r:id="rId7"/>
              </p:custDataLst>
            </p:nvPr>
          </p:nvSpPr>
          <p:spPr>
            <a:xfrm>
              <a:off x="4237" y="3471"/>
              <a:ext cx="9606" cy="1055"/>
            </a:xfrm>
            <a:prstGeom prst="rect">
              <a:avLst/>
            </a:prstGeom>
            <a:noFill/>
          </p:spPr>
          <p:txBody>
            <a:bodyPr wrap="square" lIns="91440" tIns="90170" rIns="91440" bIns="90170" rtlCol="0">
              <a:spAutoFit/>
            </a:bodyPr>
            <a:lstStyle/>
            <a:p>
              <a:pPr lvl="0" algn="l">
                <a:lnSpc>
                  <a:spcPct val="150000"/>
                </a:lnSpc>
                <a:buClrTx/>
                <a:buSzTx/>
                <a:buFontTx/>
              </a:pPr>
              <a:r>
                <a:rPr lang="en-US" altLang="zh-CN" sz="24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Exceptional Bandwidth Optimization:</a:t>
              </a:r>
              <a:endParaRPr lang="en-US" altLang="zh-CN" sz="2400" dirty="0">
                <a:solidFill>
                  <a:schemeClr val="tx1">
                    <a:lumMod val="85000"/>
                    <a:lumOff val="15000"/>
                  </a:schemeClr>
                </a:solidFill>
                <a:uFillTx/>
                <a:latin typeface="Times New Roman" panose="02020603050405020304" charset="0"/>
                <a:ea typeface="OPPOSans B" panose="00020600040101010101" charset="-122"/>
                <a:cs typeface="Times New Roman" panose="02020603050405020304" charset="0"/>
                <a:sym typeface="+mn-ea"/>
              </a:endParaRPr>
            </a:p>
          </p:txBody>
        </p:sp>
        <p:sp>
          <p:nvSpPr>
            <p:cNvPr id="33" name="文本框 32"/>
            <p:cNvSpPr txBox="1"/>
            <p:nvPr>
              <p:custDataLst>
                <p:tags r:id="rId8"/>
              </p:custDataLst>
            </p:nvPr>
          </p:nvSpPr>
          <p:spPr>
            <a:xfrm>
              <a:off x="4237" y="4503"/>
              <a:ext cx="16946" cy="2610"/>
            </a:xfrm>
            <a:prstGeom prst="rect">
              <a:avLst/>
            </a:prstGeom>
            <a:noFill/>
          </p:spPr>
          <p:txBody>
            <a:bodyPr wrap="square" lIns="91440" tIns="90170" rIns="91440" bIns="90170" rtlCol="0" anchor="t">
              <a:spAutoFit/>
            </a:bodyPr>
            <a:lstStyle/>
            <a:p>
              <a:pPr lvl="0" indent="0" algn="l">
                <a:lnSpc>
                  <a:spcPct val="150000"/>
                </a:lnSpc>
                <a:spcBef>
                  <a:spcPts val="0"/>
                </a:spcBef>
                <a:spcAft>
                  <a:spcPts val="0"/>
                </a:spcAft>
                <a:buClrTx/>
                <a:buSzTx/>
                <a:buNone/>
              </a:pP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The final Performance Report is the standout highlight. The system successfully compressed </a:t>
              </a:r>
              <a:r>
                <a:rPr lang="en-US" altLang="zh-CN" sz="1600" b="1"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1,276 raw input transactions (5,104 Bytes)</a:t>
              </a: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 down to a mere </a:t>
              </a:r>
              <a:r>
                <a:rPr lang="en-US" altLang="zh-CN" sz="1600" b="1"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614 output writes (2,456 Bytes)</a:t>
              </a: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a:t>
              </a:r>
            </a:p>
            <a:p>
              <a:pPr lvl="0" indent="0" algn="l">
                <a:lnSpc>
                  <a:spcPct val="150000"/>
                </a:lnSpc>
                <a:spcBef>
                  <a:spcPts val="0"/>
                </a:spcBef>
                <a:spcAft>
                  <a:spcPts val="0"/>
                </a:spcAft>
                <a:buClrTx/>
                <a:buSzTx/>
                <a:buNone/>
              </a:pPr>
              <a:endParaRPr lang="en-US" altLang="zh-CN" sz="16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endParaRPr>
            </a:p>
            <a:p>
              <a:pPr lvl="0" indent="0" algn="l">
                <a:lnSpc>
                  <a:spcPct val="150000"/>
                </a:lnSpc>
                <a:spcBef>
                  <a:spcPts val="0"/>
                </a:spcBef>
                <a:spcAft>
                  <a:spcPts val="0"/>
                </a:spcAft>
                <a:buClrTx/>
                <a:buSzTx/>
                <a:buNone/>
              </a:pPr>
              <a:endParaRPr lang="en-US" altLang="zh-CN" sz="16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endParaRPr>
            </a:p>
          </p:txBody>
        </p:sp>
      </p:grpSp>
      <p:sp>
        <p:nvSpPr>
          <p:cNvPr id="2" name="矩形 1"/>
          <p:cNvSpPr/>
          <p:nvPr>
            <p:custDataLst>
              <p:tags r:id="rId3"/>
            </p:custDataLst>
          </p:nvPr>
        </p:nvSpPr>
        <p:spPr>
          <a:xfrm>
            <a:off x="2515235" y="3832860"/>
            <a:ext cx="277495" cy="1057275"/>
          </a:xfrm>
          <a:prstGeom prst="rect">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3" name="组合 2"/>
          <p:cNvGrpSpPr/>
          <p:nvPr>
            <p:custDataLst>
              <p:tags r:id="rId4"/>
            </p:custDataLst>
          </p:nvPr>
        </p:nvGrpSpPr>
        <p:grpSpPr>
          <a:xfrm>
            <a:off x="2963545" y="3759200"/>
            <a:ext cx="8797925" cy="1943100"/>
            <a:chOff x="4237" y="3471"/>
            <a:chExt cx="13855" cy="3060"/>
          </a:xfrm>
        </p:grpSpPr>
        <p:sp>
          <p:nvSpPr>
            <p:cNvPr id="4" name="文本框 3"/>
            <p:cNvSpPr txBox="1"/>
            <p:nvPr>
              <p:custDataLst>
                <p:tags r:id="rId5"/>
              </p:custDataLst>
            </p:nvPr>
          </p:nvSpPr>
          <p:spPr>
            <a:xfrm>
              <a:off x="4237" y="3471"/>
              <a:ext cx="6395" cy="1055"/>
            </a:xfrm>
            <a:prstGeom prst="rect">
              <a:avLst/>
            </a:prstGeom>
            <a:noFill/>
          </p:spPr>
          <p:txBody>
            <a:bodyPr wrap="square" lIns="91440" tIns="90170" rIns="91440" bIns="90170" rtlCol="0">
              <a:spAutoFit/>
            </a:bodyPr>
            <a:lstStyle/>
            <a:p>
              <a:pPr lvl="0" algn="l">
                <a:lnSpc>
                  <a:spcPct val="150000"/>
                </a:lnSpc>
                <a:buClrTx/>
                <a:buSzTx/>
                <a:buFontTx/>
              </a:pPr>
              <a:r>
                <a:rPr lang="en-US" altLang="zh-CN" sz="24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Core Metrics:</a:t>
              </a:r>
              <a:endParaRPr lang="en-US" altLang="zh-CN" sz="2400" dirty="0">
                <a:solidFill>
                  <a:schemeClr val="tx1">
                    <a:lumMod val="85000"/>
                    <a:lumOff val="15000"/>
                  </a:schemeClr>
                </a:solidFill>
                <a:uFillTx/>
                <a:latin typeface="Times New Roman" panose="02020603050405020304" charset="0"/>
                <a:ea typeface="OPPOSans B" panose="00020600040101010101" charset="-122"/>
                <a:cs typeface="Times New Roman" panose="02020603050405020304" charset="0"/>
                <a:sym typeface="+mn-ea"/>
              </a:endParaRPr>
            </a:p>
          </p:txBody>
        </p:sp>
        <p:sp>
          <p:nvSpPr>
            <p:cNvPr id="6" name="文本框 5"/>
            <p:cNvSpPr txBox="1"/>
            <p:nvPr>
              <p:custDataLst>
                <p:tags r:id="rId6"/>
              </p:custDataLst>
            </p:nvPr>
          </p:nvSpPr>
          <p:spPr>
            <a:xfrm>
              <a:off x="4237" y="4503"/>
              <a:ext cx="13855" cy="2028"/>
            </a:xfrm>
            <a:prstGeom prst="rect">
              <a:avLst/>
            </a:prstGeom>
            <a:noFill/>
          </p:spPr>
          <p:txBody>
            <a:bodyPr wrap="square" lIns="91440" tIns="90170" rIns="91440" bIns="90170" rtlCol="0" anchor="t">
              <a:spAutoFit/>
            </a:bodyPr>
            <a:lstStyle/>
            <a:p>
              <a:pPr lvl="0" indent="0" algn="l">
                <a:lnSpc>
                  <a:spcPct val="150000"/>
                </a:lnSpc>
                <a:spcBef>
                  <a:spcPts val="0"/>
                </a:spcBef>
                <a:spcAft>
                  <a:spcPts val="0"/>
                </a:spcAft>
                <a:buClrTx/>
                <a:buSzTx/>
                <a:buNone/>
              </a:pP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It achieved </a:t>
              </a:r>
              <a:r>
                <a:rPr lang="en-US" altLang="zh-CN" sz="1600" b="1"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a 51.88% bandwidth savings</a:t>
              </a: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 and </a:t>
              </a:r>
              <a:r>
                <a:rPr lang="en-US" altLang="zh-CN" sz="1600" b="1"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a 2.08x compression ratio</a:t>
              </a: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 This means your accelerator successfully slashed memory/bus write traffic by more than half, which is an outstanding achievement for a gradient processing system.</a:t>
              </a:r>
            </a:p>
          </p:txBody>
        </p:sp>
      </p:grpSp>
      <p:sp>
        <p:nvSpPr>
          <p:cNvPr id="9" name="任意多边形 8"/>
          <p:cNvSpPr/>
          <p:nvPr/>
        </p:nvSpPr>
        <p:spPr>
          <a:xfrm flipH="1" flipV="1">
            <a:off x="6536690" y="743585"/>
            <a:ext cx="344170" cy="109366"/>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D1659-C036-8DEF-9058-8F03747C78A6}"/>
            </a:ext>
          </a:extLst>
        </p:cNvPr>
        <p:cNvGrpSpPr/>
        <p:nvPr/>
      </p:nvGrpSpPr>
      <p:grpSpPr>
        <a:xfrm>
          <a:off x="0" y="0"/>
          <a:ext cx="0" cy="0"/>
          <a:chOff x="0" y="0"/>
          <a:chExt cx="0" cy="0"/>
        </a:xfrm>
      </p:grpSpPr>
      <p:grpSp>
        <p:nvGrpSpPr>
          <p:cNvPr id="11" name="组合 10">
            <a:extLst>
              <a:ext uri="{FF2B5EF4-FFF2-40B4-BE49-F238E27FC236}">
                <a16:creationId xmlns:a16="http://schemas.microsoft.com/office/drawing/2014/main" id="{4E9EEB13-C90F-7266-3C7A-9C28F72E6E60}"/>
              </a:ext>
            </a:extLst>
          </p:cNvPr>
          <p:cNvGrpSpPr/>
          <p:nvPr/>
        </p:nvGrpSpPr>
        <p:grpSpPr>
          <a:xfrm>
            <a:off x="0" y="743585"/>
            <a:ext cx="11162030" cy="109366"/>
            <a:chOff x="-22" y="1363"/>
            <a:chExt cx="17578" cy="280"/>
          </a:xfrm>
        </p:grpSpPr>
        <p:sp>
          <p:nvSpPr>
            <p:cNvPr id="7" name="任意多边形 6">
              <a:extLst>
                <a:ext uri="{FF2B5EF4-FFF2-40B4-BE49-F238E27FC236}">
                  <a16:creationId xmlns:a16="http://schemas.microsoft.com/office/drawing/2014/main" id="{049DC3BA-DD47-4A7A-77E5-6D9F68673846}"/>
                </a:ext>
              </a:extLst>
            </p:cNvPr>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a:extLst>
                <a:ext uri="{FF2B5EF4-FFF2-40B4-BE49-F238E27FC236}">
                  <a16:creationId xmlns:a16="http://schemas.microsoft.com/office/drawing/2014/main" id="{C5A76600-5E19-B671-BADE-60889487B788}"/>
                </a:ext>
              </a:extLst>
            </p:cNvPr>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a:extLst>
              <a:ext uri="{FF2B5EF4-FFF2-40B4-BE49-F238E27FC236}">
                <a16:creationId xmlns:a16="http://schemas.microsoft.com/office/drawing/2014/main" id="{A21B31E3-259A-751B-9CBF-DD61578BD89F}"/>
              </a:ext>
            </a:extLst>
          </p:cNvPr>
          <p:cNvSpPr txBox="1"/>
          <p:nvPr/>
        </p:nvSpPr>
        <p:spPr>
          <a:xfrm>
            <a:off x="190500" y="221615"/>
            <a:ext cx="7254875" cy="52197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latin typeface="Times New Roman" panose="02020603050405020304" charset="0"/>
                <a:ea typeface="OPPOSans B" panose="00020600040101010101" charset="-122"/>
                <a:cs typeface="Times New Roman" panose="02020603050405020304" charset="0"/>
                <a:sym typeface="+mn-ea"/>
              </a:rPr>
              <a:t>Ⅱ. Dual Threshold </a:t>
            </a:r>
            <a:r>
              <a:rPr lang="en-US" altLang="zh-CN" sz="2800" dirty="0">
                <a:solidFill>
                  <a:schemeClr val="tx1">
                    <a:lumMod val="85000"/>
                    <a:lumOff val="15000"/>
                  </a:schemeClr>
                </a:solidFill>
                <a:uFillTx/>
                <a:latin typeface="Times New Roman" panose="02020603050405020304" charset="0"/>
                <a:ea typeface="OPPOSans B" panose="00020600040101010101" charset="-122"/>
                <a:cs typeface="Times New Roman" panose="02020603050405020304" charset="0"/>
                <a:sym typeface="+mn-ea"/>
              </a:rPr>
              <a:t>Gradient Compressor</a:t>
            </a:r>
          </a:p>
        </p:txBody>
      </p:sp>
      <p:sp>
        <p:nvSpPr>
          <p:cNvPr id="32" name="椭圆 31">
            <a:extLst>
              <a:ext uri="{FF2B5EF4-FFF2-40B4-BE49-F238E27FC236}">
                <a16:creationId xmlns:a16="http://schemas.microsoft.com/office/drawing/2014/main" id="{675EFB66-CDB5-EB19-80A2-9D34D03BB1E8}"/>
              </a:ext>
            </a:extLst>
          </p:cNvPr>
          <p:cNvSpPr/>
          <p:nvPr/>
        </p:nvSpPr>
        <p:spPr>
          <a:xfrm>
            <a:off x="7139305" y="2524958"/>
            <a:ext cx="206375" cy="206375"/>
          </a:xfrm>
          <a:prstGeom prst="ellips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29" name="椭圆 28">
            <a:extLst>
              <a:ext uri="{FF2B5EF4-FFF2-40B4-BE49-F238E27FC236}">
                <a16:creationId xmlns:a16="http://schemas.microsoft.com/office/drawing/2014/main" id="{A1E5C583-FEB3-B57D-F5A3-3D9F5DE4158F}"/>
              </a:ext>
            </a:extLst>
          </p:cNvPr>
          <p:cNvSpPr/>
          <p:nvPr/>
        </p:nvSpPr>
        <p:spPr>
          <a:xfrm>
            <a:off x="7141845" y="3028408"/>
            <a:ext cx="206375" cy="206375"/>
          </a:xfrm>
          <a:prstGeom prst="ellipse">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6" name="组合 5">
            <a:extLst>
              <a:ext uri="{FF2B5EF4-FFF2-40B4-BE49-F238E27FC236}">
                <a16:creationId xmlns:a16="http://schemas.microsoft.com/office/drawing/2014/main" id="{C335AA18-56F5-02F6-0E9F-1310C39FFD94}"/>
              </a:ext>
            </a:extLst>
          </p:cNvPr>
          <p:cNvGrpSpPr/>
          <p:nvPr/>
        </p:nvGrpSpPr>
        <p:grpSpPr>
          <a:xfrm>
            <a:off x="6797871" y="919777"/>
            <a:ext cx="4547235" cy="1408430"/>
            <a:chOff x="4237" y="3471"/>
            <a:chExt cx="7161" cy="2218"/>
          </a:xfrm>
        </p:grpSpPr>
        <p:sp>
          <p:nvSpPr>
            <p:cNvPr id="12" name="文本框 11">
              <a:extLst>
                <a:ext uri="{FF2B5EF4-FFF2-40B4-BE49-F238E27FC236}">
                  <a16:creationId xmlns:a16="http://schemas.microsoft.com/office/drawing/2014/main" id="{982F95FE-68DC-18BC-8C0C-98BAAAAEABCA}"/>
                </a:ext>
              </a:extLst>
            </p:cNvPr>
            <p:cNvSpPr txBox="1"/>
            <p:nvPr/>
          </p:nvSpPr>
          <p:spPr>
            <a:xfrm>
              <a:off x="4237" y="3471"/>
              <a:ext cx="3092" cy="1056"/>
            </a:xfrm>
            <a:prstGeom prst="rect">
              <a:avLst/>
            </a:prstGeom>
            <a:noFill/>
          </p:spPr>
          <p:txBody>
            <a:bodyPr wrap="square" lIns="91440" tIns="90170" rIns="91440" bIns="90170" rtlCol="0">
              <a:spAutoFit/>
            </a:bodyPr>
            <a:lstStyle/>
            <a:p>
              <a:pPr lvl="0" algn="l">
                <a:lnSpc>
                  <a:spcPct val="150000"/>
                </a:lnSpc>
                <a:buClrTx/>
                <a:buSzTx/>
                <a:buFontTx/>
              </a:pPr>
              <a:r>
                <a:rPr lang="en-US" altLang="zh-CN" sz="2400" b="1" dirty="0">
                  <a:solidFill>
                    <a:schemeClr val="tx1">
                      <a:lumMod val="85000"/>
                      <a:lumOff val="15000"/>
                    </a:schemeClr>
                  </a:solidFill>
                  <a:uFillTx/>
                  <a:latin typeface="Times New Roman" panose="02020603050405020304" charset="0"/>
                  <a:ea typeface="OPPOSans B" panose="00020600040101010101" charset="-122"/>
                  <a:cs typeface="Times New Roman" panose="02020603050405020304" charset="0"/>
                  <a:sym typeface="+mn-ea"/>
                </a:rPr>
                <a:t>Core Module</a:t>
              </a:r>
              <a:r>
                <a:rPr lang="en-US" altLang="zh-CN" sz="24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 </a:t>
              </a:r>
            </a:p>
          </p:txBody>
        </p:sp>
        <p:sp>
          <p:nvSpPr>
            <p:cNvPr id="13" name="文本框 12">
              <a:extLst>
                <a:ext uri="{FF2B5EF4-FFF2-40B4-BE49-F238E27FC236}">
                  <a16:creationId xmlns:a16="http://schemas.microsoft.com/office/drawing/2014/main" id="{D5E24C90-39F1-6F7D-3959-E0CA5335E2F0}"/>
                </a:ext>
              </a:extLst>
            </p:cNvPr>
            <p:cNvSpPr txBox="1"/>
            <p:nvPr/>
          </p:nvSpPr>
          <p:spPr>
            <a:xfrm>
              <a:off x="4237" y="4355"/>
              <a:ext cx="7161" cy="1334"/>
            </a:xfrm>
            <a:prstGeom prst="rect">
              <a:avLst/>
            </a:prstGeom>
            <a:noFill/>
          </p:spPr>
          <p:txBody>
            <a:bodyPr wrap="square" lIns="91440" tIns="90170" rIns="91440" bIns="90170" rtlCol="0" anchor="t">
              <a:spAutoFit/>
            </a:bodyPr>
            <a:lstStyle/>
            <a:p>
              <a:pPr lvl="0" indent="0" algn="l">
                <a:lnSpc>
                  <a:spcPct val="90000"/>
                </a:lnSpc>
                <a:spcBef>
                  <a:spcPts val="0"/>
                </a:spcBef>
                <a:spcAft>
                  <a:spcPts val="0"/>
                </a:spcAft>
                <a:buClrTx/>
                <a:buSzTx/>
                <a:buNone/>
              </a:pPr>
              <a:r>
                <a:rPr lang="en-US" altLang="zh-CN" sz="1600" dirty="0">
                  <a:latin typeface="Times New Roman" panose="02020603050405020304" charset="0"/>
                  <a:cs typeface="Times New Roman" panose="02020603050405020304" charset="0"/>
                  <a:sym typeface="+mn-ea"/>
                </a:rPr>
                <a:t>This design a second (smaller) threshold before updates enter the L1 accumulator, so tiny gradients are dropped early, reducing L1 pollution / eviction</a:t>
              </a:r>
            </a:p>
          </p:txBody>
        </p:sp>
      </p:grpSp>
      <p:sp>
        <p:nvSpPr>
          <p:cNvPr id="14" name="文本框 13">
            <a:extLst>
              <a:ext uri="{FF2B5EF4-FFF2-40B4-BE49-F238E27FC236}">
                <a16:creationId xmlns:a16="http://schemas.microsoft.com/office/drawing/2014/main" id="{F5AB470C-0B9D-7246-A45A-142F78019571}"/>
              </a:ext>
            </a:extLst>
          </p:cNvPr>
          <p:cNvSpPr txBox="1"/>
          <p:nvPr/>
        </p:nvSpPr>
        <p:spPr>
          <a:xfrm>
            <a:off x="7382314" y="2431070"/>
            <a:ext cx="4123886" cy="369332"/>
          </a:xfrm>
          <a:prstGeom prst="rect">
            <a:avLst/>
          </a:prstGeom>
          <a:noFill/>
        </p:spPr>
        <p:txBody>
          <a:bodyPr wrap="none" rtlCol="0" anchor="t">
            <a:spAutoFit/>
          </a:bodyPr>
          <a:lstStyle/>
          <a:p>
            <a:pPr algn="l"/>
            <a:r>
              <a:rPr lang="en-US" altLang="zh-CN" b="1" dirty="0">
                <a:solidFill>
                  <a:schemeClr val="tx1">
                    <a:lumMod val="85000"/>
                    <a:lumOff val="15000"/>
                  </a:schemeClr>
                </a:solidFill>
                <a:latin typeface="Times New Roman" panose="02020603050405020304" charset="0"/>
                <a:ea typeface="OPPOSans B" panose="00020600040101010101" charset="-122"/>
                <a:cs typeface="Times New Roman" panose="02020603050405020304" charset="0"/>
                <a:sym typeface="+mn-ea"/>
              </a:rPr>
              <a:t>L1 accumulation buffer (set-associative)</a:t>
            </a:r>
          </a:p>
        </p:txBody>
      </p:sp>
      <p:sp>
        <p:nvSpPr>
          <p:cNvPr id="17" name="文本框 16">
            <a:extLst>
              <a:ext uri="{FF2B5EF4-FFF2-40B4-BE49-F238E27FC236}">
                <a16:creationId xmlns:a16="http://schemas.microsoft.com/office/drawing/2014/main" id="{12D7EAFB-844D-70DD-7598-40FC84864A0A}"/>
              </a:ext>
            </a:extLst>
          </p:cNvPr>
          <p:cNvSpPr txBox="1"/>
          <p:nvPr/>
        </p:nvSpPr>
        <p:spPr>
          <a:xfrm>
            <a:off x="7384854" y="2946929"/>
            <a:ext cx="3729547" cy="369332"/>
          </a:xfrm>
          <a:prstGeom prst="rect">
            <a:avLst/>
          </a:prstGeom>
          <a:noFill/>
        </p:spPr>
        <p:txBody>
          <a:bodyPr wrap="none" rtlCol="0" anchor="t">
            <a:spAutoFit/>
          </a:bodyPr>
          <a:lstStyle/>
          <a:p>
            <a:pPr algn="l"/>
            <a:r>
              <a:rPr lang="en-US" altLang="zh-CN" b="1" dirty="0">
                <a:solidFill>
                  <a:schemeClr val="tx1">
                    <a:lumMod val="85000"/>
                    <a:lumOff val="15000"/>
                  </a:schemeClr>
                </a:solidFill>
                <a:latin typeface="Times New Roman" panose="02020603050405020304" charset="0"/>
                <a:ea typeface="OPPOSans B" panose="00020600040101010101" charset="-122"/>
                <a:cs typeface="Times New Roman" panose="02020603050405020304" charset="0"/>
                <a:sym typeface="+mn-ea"/>
              </a:rPr>
              <a:t>L2 writeback buffer (WCB + FIFO)</a:t>
            </a:r>
          </a:p>
        </p:txBody>
      </p:sp>
      <p:sp>
        <p:nvSpPr>
          <p:cNvPr id="21" name="椭圆 20">
            <a:extLst>
              <a:ext uri="{FF2B5EF4-FFF2-40B4-BE49-F238E27FC236}">
                <a16:creationId xmlns:a16="http://schemas.microsoft.com/office/drawing/2014/main" id="{0D121A38-4A58-2581-6FB8-FA577D1AF4B5}"/>
              </a:ext>
            </a:extLst>
          </p:cNvPr>
          <p:cNvSpPr/>
          <p:nvPr/>
        </p:nvSpPr>
        <p:spPr>
          <a:xfrm>
            <a:off x="7139305" y="3555803"/>
            <a:ext cx="206375" cy="206375"/>
          </a:xfrm>
          <a:prstGeom prst="ellips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22" name="椭圆 21">
            <a:extLst>
              <a:ext uri="{FF2B5EF4-FFF2-40B4-BE49-F238E27FC236}">
                <a16:creationId xmlns:a16="http://schemas.microsoft.com/office/drawing/2014/main" id="{9A118F61-A984-74B4-1726-B6C8768F39B6}"/>
              </a:ext>
            </a:extLst>
          </p:cNvPr>
          <p:cNvSpPr/>
          <p:nvPr/>
        </p:nvSpPr>
        <p:spPr>
          <a:xfrm>
            <a:off x="7139305" y="4622911"/>
            <a:ext cx="206375" cy="206375"/>
          </a:xfrm>
          <a:prstGeom prst="ellipse">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23" name="文本框 22">
            <a:extLst>
              <a:ext uri="{FF2B5EF4-FFF2-40B4-BE49-F238E27FC236}">
                <a16:creationId xmlns:a16="http://schemas.microsoft.com/office/drawing/2014/main" id="{7B0A2AB4-C988-79E0-CF7D-6ACA8E87E8B3}"/>
              </a:ext>
            </a:extLst>
          </p:cNvPr>
          <p:cNvSpPr txBox="1"/>
          <p:nvPr/>
        </p:nvSpPr>
        <p:spPr>
          <a:xfrm>
            <a:off x="7382314" y="3462788"/>
            <a:ext cx="2343785" cy="368300"/>
          </a:xfrm>
          <a:prstGeom prst="rect">
            <a:avLst/>
          </a:prstGeom>
          <a:noFill/>
        </p:spPr>
        <p:txBody>
          <a:bodyPr wrap="none" rtlCol="0" anchor="t">
            <a:spAutoFit/>
          </a:bodyPr>
          <a:lstStyle/>
          <a:p>
            <a:pPr algn="l"/>
            <a:r>
              <a:rPr lang="en-US" altLang="zh-CN" b="1" dirty="0">
                <a:solidFill>
                  <a:schemeClr val="tx1">
                    <a:lumMod val="85000"/>
                    <a:lumOff val="15000"/>
                  </a:schemeClr>
                </a:solidFill>
                <a:latin typeface="Times New Roman" panose="02020603050405020304" charset="0"/>
                <a:ea typeface="OPPOSans B" panose="00020600040101010101" charset="-122"/>
                <a:cs typeface="Times New Roman" panose="02020603050405020304" charset="0"/>
                <a:sym typeface="+mn-ea"/>
              </a:rPr>
              <a:t>Two-threshold policy</a:t>
            </a:r>
          </a:p>
        </p:txBody>
      </p:sp>
      <p:sp>
        <p:nvSpPr>
          <p:cNvPr id="25" name="文本框 24">
            <a:extLst>
              <a:ext uri="{FF2B5EF4-FFF2-40B4-BE49-F238E27FC236}">
                <a16:creationId xmlns:a16="http://schemas.microsoft.com/office/drawing/2014/main" id="{9E8C6E29-6E14-F1CC-DCB3-1AAA0B93BD03}"/>
              </a:ext>
            </a:extLst>
          </p:cNvPr>
          <p:cNvSpPr txBox="1"/>
          <p:nvPr/>
        </p:nvSpPr>
        <p:spPr>
          <a:xfrm>
            <a:off x="7382314" y="4524408"/>
            <a:ext cx="2527295" cy="369332"/>
          </a:xfrm>
          <a:prstGeom prst="rect">
            <a:avLst/>
          </a:prstGeom>
          <a:noFill/>
        </p:spPr>
        <p:txBody>
          <a:bodyPr wrap="none" rtlCol="0" anchor="t">
            <a:spAutoFit/>
          </a:bodyPr>
          <a:lstStyle/>
          <a:p>
            <a:pPr algn="l"/>
            <a:r>
              <a:rPr lang="en-US" altLang="zh-CN" b="1" dirty="0">
                <a:solidFill>
                  <a:schemeClr val="tx1">
                    <a:lumMod val="85000"/>
                    <a:lumOff val="15000"/>
                  </a:schemeClr>
                </a:solidFill>
                <a:latin typeface="Times New Roman" panose="02020603050405020304" charset="0"/>
                <a:ea typeface="OPPOSans B" panose="00020600040101010101" charset="-122"/>
                <a:cs typeface="Times New Roman" panose="02020603050405020304" charset="0"/>
                <a:sym typeface="+mn-ea"/>
              </a:rPr>
              <a:t>Flush barrier semantics</a:t>
            </a:r>
          </a:p>
        </p:txBody>
      </p:sp>
      <p:pic>
        <p:nvPicPr>
          <p:cNvPr id="4" name="图片 3">
            <a:extLst>
              <a:ext uri="{FF2B5EF4-FFF2-40B4-BE49-F238E27FC236}">
                <a16:creationId xmlns:a16="http://schemas.microsoft.com/office/drawing/2014/main" id="{BF5C9A27-8CB8-C17B-FA8C-0EDEB0B064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565" y="1454785"/>
            <a:ext cx="6551930" cy="4367953"/>
          </a:xfrm>
          <a:prstGeom prst="rect">
            <a:avLst/>
          </a:prstGeom>
        </p:spPr>
      </p:pic>
      <p:sp>
        <p:nvSpPr>
          <p:cNvPr id="39" name="Rectangle 11">
            <a:extLst>
              <a:ext uri="{FF2B5EF4-FFF2-40B4-BE49-F238E27FC236}">
                <a16:creationId xmlns:a16="http://schemas.microsoft.com/office/drawing/2014/main" id="{B7D899C5-AF88-BBCE-1C14-C3701609FDE2}"/>
              </a:ext>
            </a:extLst>
          </p:cNvPr>
          <p:cNvSpPr>
            <a:spLocks noChangeArrowheads="1"/>
          </p:cNvSpPr>
          <p:nvPr/>
        </p:nvSpPr>
        <p:spPr bwMode="auto">
          <a:xfrm>
            <a:off x="7221220" y="3863054"/>
            <a:ext cx="4123886"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zh-CN" altLang="zh-CN" sz="11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T1 = THRESHOLD</a:t>
            </a:r>
            <a:r>
              <a:rPr kumimoji="0" lang="zh-CN" altLang="zh-CN" sz="11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big gradients bypass L1 and go directly to L2.</a:t>
            </a:r>
            <a:endParaRPr kumimoji="0" lang="en-US" altLang="zh-CN" sz="11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zh-CN" altLang="zh-CN" sz="11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T2 = SMALL_THRESHOLD</a:t>
            </a:r>
            <a:r>
              <a:rPr kumimoji="0" lang="zh-CN" altLang="zh-CN" sz="11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(smaller): </a:t>
            </a:r>
            <a:r>
              <a:rPr kumimoji="0" lang="zh-CN" altLang="zh-CN" sz="11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drop tiny gradients on MISS only</a:t>
            </a:r>
            <a:r>
              <a:rPr kumimoji="0" lang="zh-CN" altLang="zh-CN" sz="11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prevent L1 pollution/evictions.</a:t>
            </a:r>
          </a:p>
        </p:txBody>
      </p:sp>
    </p:spTree>
    <p:extLst>
      <p:ext uri="{BB962C8B-B14F-4D97-AF65-F5344CB8AC3E}">
        <p14:creationId xmlns:p14="http://schemas.microsoft.com/office/powerpoint/2010/main" val="254255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0F7A16-5B64-7DBC-E5AF-DB2846A07C54}"/>
            </a:ext>
          </a:extLst>
        </p:cNvPr>
        <p:cNvGrpSpPr/>
        <p:nvPr/>
      </p:nvGrpSpPr>
      <p:grpSpPr>
        <a:xfrm>
          <a:off x="0" y="0"/>
          <a:ext cx="0" cy="0"/>
          <a:chOff x="0" y="0"/>
          <a:chExt cx="0" cy="0"/>
        </a:xfrm>
      </p:grpSpPr>
      <p:grpSp>
        <p:nvGrpSpPr>
          <p:cNvPr id="11" name="组合 10">
            <a:extLst>
              <a:ext uri="{FF2B5EF4-FFF2-40B4-BE49-F238E27FC236}">
                <a16:creationId xmlns:a16="http://schemas.microsoft.com/office/drawing/2014/main" id="{0DE1F747-BEE0-035F-0564-F080D3D14A27}"/>
              </a:ext>
            </a:extLst>
          </p:cNvPr>
          <p:cNvGrpSpPr/>
          <p:nvPr/>
        </p:nvGrpSpPr>
        <p:grpSpPr>
          <a:xfrm>
            <a:off x="0" y="743585"/>
            <a:ext cx="11162030" cy="109366"/>
            <a:chOff x="-22" y="1363"/>
            <a:chExt cx="17578" cy="280"/>
          </a:xfrm>
        </p:grpSpPr>
        <p:sp>
          <p:nvSpPr>
            <p:cNvPr id="7" name="任意多边形 6">
              <a:extLst>
                <a:ext uri="{FF2B5EF4-FFF2-40B4-BE49-F238E27FC236}">
                  <a16:creationId xmlns:a16="http://schemas.microsoft.com/office/drawing/2014/main" id="{322E11AB-0933-6EE6-F14A-A86487B60F97}"/>
                </a:ext>
              </a:extLst>
            </p:cNvPr>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a:extLst>
                <a:ext uri="{FF2B5EF4-FFF2-40B4-BE49-F238E27FC236}">
                  <a16:creationId xmlns:a16="http://schemas.microsoft.com/office/drawing/2014/main" id="{3796F509-E120-D70F-232C-F7E58490DFC2}"/>
                </a:ext>
              </a:extLst>
            </p:cNvPr>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a:extLst>
              <a:ext uri="{FF2B5EF4-FFF2-40B4-BE49-F238E27FC236}">
                <a16:creationId xmlns:a16="http://schemas.microsoft.com/office/drawing/2014/main" id="{97FAD20D-8ADE-B28C-3C25-5386F055CBF4}"/>
              </a:ext>
            </a:extLst>
          </p:cNvPr>
          <p:cNvSpPr txBox="1"/>
          <p:nvPr/>
        </p:nvSpPr>
        <p:spPr>
          <a:xfrm>
            <a:off x="190500" y="221615"/>
            <a:ext cx="3521075" cy="52197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Simulation Testbench</a:t>
            </a:r>
          </a:p>
        </p:txBody>
      </p:sp>
      <p:sp>
        <p:nvSpPr>
          <p:cNvPr id="2" name="矩形 1">
            <a:extLst>
              <a:ext uri="{FF2B5EF4-FFF2-40B4-BE49-F238E27FC236}">
                <a16:creationId xmlns:a16="http://schemas.microsoft.com/office/drawing/2014/main" id="{B76E1AB7-5F44-6DD0-010A-29BD5AE4B14E}"/>
              </a:ext>
            </a:extLst>
          </p:cNvPr>
          <p:cNvSpPr/>
          <p:nvPr>
            <p:custDataLst>
              <p:tags r:id="rId1"/>
            </p:custDataLst>
          </p:nvPr>
        </p:nvSpPr>
        <p:spPr>
          <a:xfrm>
            <a:off x="6410960" y="3758565"/>
            <a:ext cx="2575560" cy="51816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3A539D2B-7FC4-5E13-AC53-532F24A0AA25}"/>
              </a:ext>
            </a:extLst>
          </p:cNvPr>
          <p:cNvSpPr/>
          <p:nvPr>
            <p:custDataLst>
              <p:tags r:id="rId2"/>
            </p:custDataLst>
          </p:nvPr>
        </p:nvSpPr>
        <p:spPr>
          <a:xfrm>
            <a:off x="6410960" y="1817370"/>
            <a:ext cx="2575560" cy="518160"/>
          </a:xfrm>
          <a:prstGeom prst="rect">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5" name="组合 4">
            <a:extLst>
              <a:ext uri="{FF2B5EF4-FFF2-40B4-BE49-F238E27FC236}">
                <a16:creationId xmlns:a16="http://schemas.microsoft.com/office/drawing/2014/main" id="{27B20D91-8D22-4CF4-292F-A42ABE19F533}"/>
              </a:ext>
            </a:extLst>
          </p:cNvPr>
          <p:cNvGrpSpPr/>
          <p:nvPr>
            <p:custDataLst>
              <p:tags r:id="rId3"/>
            </p:custDataLst>
          </p:nvPr>
        </p:nvGrpSpPr>
        <p:grpSpPr>
          <a:xfrm>
            <a:off x="6410960" y="1773555"/>
            <a:ext cx="4853305" cy="1502410"/>
            <a:chOff x="3135" y="3314"/>
            <a:chExt cx="7643" cy="2366"/>
          </a:xfrm>
        </p:grpSpPr>
        <p:sp>
          <p:nvSpPr>
            <p:cNvPr id="9" name="文本框 8">
              <a:extLst>
                <a:ext uri="{FF2B5EF4-FFF2-40B4-BE49-F238E27FC236}">
                  <a16:creationId xmlns:a16="http://schemas.microsoft.com/office/drawing/2014/main" id="{52310B19-E069-D8FA-22DC-2BF7321435BD}"/>
                </a:ext>
              </a:extLst>
            </p:cNvPr>
            <p:cNvSpPr txBox="1"/>
            <p:nvPr>
              <p:custDataLst>
                <p:tags r:id="rId19"/>
              </p:custDataLst>
            </p:nvPr>
          </p:nvSpPr>
          <p:spPr>
            <a:xfrm>
              <a:off x="3135" y="3314"/>
              <a:ext cx="4758" cy="864"/>
            </a:xfrm>
            <a:prstGeom prst="rect">
              <a:avLst/>
            </a:prstGeom>
            <a:noFill/>
          </p:spPr>
          <p:txBody>
            <a:bodyPr wrap="square" lIns="91440" tIns="90170" rIns="91440" bIns="90170" rtlCol="0">
              <a:spAutoFit/>
            </a:bodyPr>
            <a:lstStyle/>
            <a:p>
              <a:pPr lvl="0" algn="l">
                <a:lnSpc>
                  <a:spcPct val="150000"/>
                </a:lnSpc>
                <a:buClrTx/>
                <a:buSzTx/>
                <a:buFontTx/>
              </a:pPr>
              <a:r>
                <a:rPr lang="en-US" altLang="zh-CN"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ea"/>
                </a:rPr>
                <a:t>M</a:t>
              </a: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ax-Updates </a:t>
              </a:r>
              <a:r>
                <a:rPr lang="en-US" altLang="zh-CN"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ea"/>
                </a:rPr>
                <a:t>H</a:t>
              </a: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ammer</a:t>
              </a:r>
            </a:p>
          </p:txBody>
        </p:sp>
        <p:sp>
          <p:nvSpPr>
            <p:cNvPr id="13" name="文本框 12">
              <a:extLst>
                <a:ext uri="{FF2B5EF4-FFF2-40B4-BE49-F238E27FC236}">
                  <a16:creationId xmlns:a16="http://schemas.microsoft.com/office/drawing/2014/main" id="{D0DE9000-A380-E35D-43EC-409B8C1215FD}"/>
                </a:ext>
              </a:extLst>
            </p:cNvPr>
            <p:cNvSpPr txBox="1"/>
            <p:nvPr>
              <p:custDataLst>
                <p:tags r:id="rId20"/>
              </p:custDataLst>
            </p:nvPr>
          </p:nvSpPr>
          <p:spPr>
            <a:xfrm>
              <a:off x="3135" y="4233"/>
              <a:ext cx="7643" cy="1447"/>
            </a:xfrm>
            <a:prstGeom prst="rect">
              <a:avLst/>
            </a:prstGeom>
            <a:noFill/>
          </p:spPr>
          <p:txBody>
            <a:bodyPr wrap="square" lIns="91440" tIns="90170" rIns="91440" bIns="90170" rtlCol="0" anchor="t">
              <a:spAutoFit/>
            </a:bodyPr>
            <a:lstStyle/>
            <a:p>
              <a:pPr lvl="0" algn="l">
                <a:lnSpc>
                  <a:spcPct val="100000"/>
                </a:lnSpc>
                <a:spcBef>
                  <a:spcPts val="0"/>
                </a:spcBef>
                <a:spcAft>
                  <a:spcPts val="0"/>
                </a:spcAft>
                <a:buClrTx/>
                <a:buSzTx/>
                <a:buFont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Proves: “no small-gradient gets stuck forever” — your MAX_UPDATES forward-progress guarantee is functional.</a:t>
              </a:r>
            </a:p>
          </p:txBody>
        </p:sp>
      </p:grpSp>
      <p:grpSp>
        <p:nvGrpSpPr>
          <p:cNvPr id="14" name="组合 13">
            <a:extLst>
              <a:ext uri="{FF2B5EF4-FFF2-40B4-BE49-F238E27FC236}">
                <a16:creationId xmlns:a16="http://schemas.microsoft.com/office/drawing/2014/main" id="{7BDCB3BE-5F1B-C2E2-1CD9-0E445A43B9DC}"/>
              </a:ext>
            </a:extLst>
          </p:cNvPr>
          <p:cNvGrpSpPr/>
          <p:nvPr>
            <p:custDataLst>
              <p:tags r:id="rId4"/>
            </p:custDataLst>
          </p:nvPr>
        </p:nvGrpSpPr>
        <p:grpSpPr>
          <a:xfrm>
            <a:off x="6410960" y="3659505"/>
            <a:ext cx="4852670" cy="1293495"/>
            <a:chOff x="3135" y="3202"/>
            <a:chExt cx="7642" cy="2037"/>
          </a:xfrm>
        </p:grpSpPr>
        <p:sp>
          <p:nvSpPr>
            <p:cNvPr id="15" name="文本框 14">
              <a:extLst>
                <a:ext uri="{FF2B5EF4-FFF2-40B4-BE49-F238E27FC236}">
                  <a16:creationId xmlns:a16="http://schemas.microsoft.com/office/drawing/2014/main" id="{4804C392-7B32-FA47-A289-3813957AA76C}"/>
                </a:ext>
              </a:extLst>
            </p:cNvPr>
            <p:cNvSpPr txBox="1"/>
            <p:nvPr>
              <p:custDataLst>
                <p:tags r:id="rId17"/>
              </p:custDataLst>
            </p:nvPr>
          </p:nvSpPr>
          <p:spPr>
            <a:xfrm>
              <a:off x="3181" y="3202"/>
              <a:ext cx="4357" cy="864"/>
            </a:xfrm>
            <a:prstGeom prst="rect">
              <a:avLst/>
            </a:prstGeom>
            <a:noFill/>
          </p:spPr>
          <p:txBody>
            <a:bodyPr wrap="square" lIns="91440" tIns="90170" rIns="91440" bIns="90170" rtlCol="0">
              <a:spAutoFit/>
            </a:bodyPr>
            <a:lstStyle/>
            <a:p>
              <a:pPr lvl="0" algn="l">
                <a:lnSpc>
                  <a:spcPct val="150000"/>
                </a:lnSpc>
                <a:buClrTx/>
                <a:buSzTx/>
                <a:buFontTx/>
              </a:pPr>
              <a:r>
                <a:rPr lang="en-US" altLang="zh-CN"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ea"/>
                </a:rPr>
                <a:t>T</a:t>
              </a: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raining-Like </a:t>
              </a:r>
              <a:r>
                <a:rPr lang="en-US" altLang="zh-CN"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ea"/>
                </a:rPr>
                <a:t>S</a:t>
              </a: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teps</a:t>
              </a:r>
            </a:p>
          </p:txBody>
        </p:sp>
        <p:sp>
          <p:nvSpPr>
            <p:cNvPr id="16" name="文本框 15">
              <a:extLst>
                <a:ext uri="{FF2B5EF4-FFF2-40B4-BE49-F238E27FC236}">
                  <a16:creationId xmlns:a16="http://schemas.microsoft.com/office/drawing/2014/main" id="{1A847F9B-2D54-D41A-1E35-A9C22590A6B3}"/>
                </a:ext>
              </a:extLst>
            </p:cNvPr>
            <p:cNvSpPr txBox="1"/>
            <p:nvPr>
              <p:custDataLst>
                <p:tags r:id="rId18"/>
              </p:custDataLst>
            </p:nvPr>
          </p:nvSpPr>
          <p:spPr>
            <a:xfrm>
              <a:off x="3135" y="4177"/>
              <a:ext cx="7642" cy="1062"/>
            </a:xfrm>
            <a:prstGeom prst="rect">
              <a:avLst/>
            </a:prstGeom>
            <a:noFill/>
          </p:spPr>
          <p:txBody>
            <a:bodyPr wrap="square" lIns="91440" tIns="90170" rIns="91440" bIns="90170" rtlCol="0" anchor="t">
              <a:spAutoFit/>
            </a:bodyPr>
            <a:lstStyle/>
            <a:p>
              <a:pPr lvl="0" algn="l">
                <a:lnSpc>
                  <a:spcPct val="100000"/>
                </a:lnSpc>
                <a:spcBef>
                  <a:spcPts val="0"/>
                </a:spcBef>
                <a:spcAft>
                  <a:spcPts val="0"/>
                </a:spcAft>
                <a:buClrTx/>
                <a:buSzTx/>
                <a:buFont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Proves: flush/idle barrier semantics are correct across repeated step boundaries (LLM training behavior).</a:t>
              </a:r>
            </a:p>
          </p:txBody>
        </p:sp>
      </p:grpSp>
      <p:sp>
        <p:nvSpPr>
          <p:cNvPr id="23" name="矩形 22">
            <a:extLst>
              <a:ext uri="{FF2B5EF4-FFF2-40B4-BE49-F238E27FC236}">
                <a16:creationId xmlns:a16="http://schemas.microsoft.com/office/drawing/2014/main" id="{9FF1ADC9-EF33-A5C0-3458-B63F8489F09A}"/>
              </a:ext>
            </a:extLst>
          </p:cNvPr>
          <p:cNvSpPr/>
          <p:nvPr>
            <p:custDataLst>
              <p:tags r:id="rId5"/>
            </p:custDataLst>
          </p:nvPr>
        </p:nvSpPr>
        <p:spPr>
          <a:xfrm>
            <a:off x="857250" y="3039745"/>
            <a:ext cx="2575560" cy="51816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0DFAC93E-1205-F15A-B453-519C2EAE9AF6}"/>
              </a:ext>
            </a:extLst>
          </p:cNvPr>
          <p:cNvSpPr/>
          <p:nvPr>
            <p:custDataLst>
              <p:tags r:id="rId6"/>
            </p:custDataLst>
          </p:nvPr>
        </p:nvSpPr>
        <p:spPr>
          <a:xfrm>
            <a:off x="857250" y="1304290"/>
            <a:ext cx="2575560" cy="518160"/>
          </a:xfrm>
          <a:prstGeom prst="rect">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25" name="组合 24">
            <a:extLst>
              <a:ext uri="{FF2B5EF4-FFF2-40B4-BE49-F238E27FC236}">
                <a16:creationId xmlns:a16="http://schemas.microsoft.com/office/drawing/2014/main" id="{CF76E8D8-E9FD-E5C5-DE0B-67EB2FBFBDFE}"/>
              </a:ext>
            </a:extLst>
          </p:cNvPr>
          <p:cNvGrpSpPr/>
          <p:nvPr>
            <p:custDataLst>
              <p:tags r:id="rId7"/>
            </p:custDataLst>
          </p:nvPr>
        </p:nvGrpSpPr>
        <p:grpSpPr>
          <a:xfrm>
            <a:off x="857250" y="1253490"/>
            <a:ext cx="4787265" cy="1536700"/>
            <a:chOff x="3135" y="3303"/>
            <a:chExt cx="7539" cy="2420"/>
          </a:xfrm>
        </p:grpSpPr>
        <p:sp>
          <p:nvSpPr>
            <p:cNvPr id="26" name="文本框 25">
              <a:extLst>
                <a:ext uri="{FF2B5EF4-FFF2-40B4-BE49-F238E27FC236}">
                  <a16:creationId xmlns:a16="http://schemas.microsoft.com/office/drawing/2014/main" id="{CC9C54EF-8CE4-CE76-F7CC-850BCE1CEAFA}"/>
                </a:ext>
              </a:extLst>
            </p:cNvPr>
            <p:cNvSpPr txBox="1"/>
            <p:nvPr>
              <p:custDataLst>
                <p:tags r:id="rId15"/>
              </p:custDataLst>
            </p:nvPr>
          </p:nvSpPr>
          <p:spPr>
            <a:xfrm>
              <a:off x="3135" y="3303"/>
              <a:ext cx="5204" cy="864"/>
            </a:xfrm>
            <a:prstGeom prst="rect">
              <a:avLst/>
            </a:prstGeom>
            <a:noFill/>
          </p:spPr>
          <p:txBody>
            <a:bodyPr wrap="square" lIns="91440" tIns="90170" rIns="91440" bIns="90170" rtlCol="0">
              <a:spAutoFit/>
            </a:bodyPr>
            <a:lstStyle/>
            <a:p>
              <a:pPr lvl="0" algn="l">
                <a:lnSpc>
                  <a:spcPct val="150000"/>
                </a:lnSpc>
                <a:buClrTx/>
                <a:buSzTx/>
                <a:buFontTx/>
              </a:pPr>
              <a:r>
                <a:rPr lang="en-US" altLang="zh-CN"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ea"/>
                </a:rPr>
                <a:t>T</a:t>
              </a: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iny-Miss Drop </a:t>
              </a:r>
              <a:r>
                <a:rPr lang="en-US" altLang="zh-CN"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ea"/>
                </a:rPr>
                <a:t>S</a:t>
              </a: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torm</a:t>
              </a:r>
            </a:p>
          </p:txBody>
        </p:sp>
        <p:sp>
          <p:nvSpPr>
            <p:cNvPr id="27" name="文本框 26">
              <a:extLst>
                <a:ext uri="{FF2B5EF4-FFF2-40B4-BE49-F238E27FC236}">
                  <a16:creationId xmlns:a16="http://schemas.microsoft.com/office/drawing/2014/main" id="{56B27C01-32BC-5CD6-51BA-43D4DC0CD08B}"/>
                </a:ext>
              </a:extLst>
            </p:cNvPr>
            <p:cNvSpPr txBox="1"/>
            <p:nvPr>
              <p:custDataLst>
                <p:tags r:id="rId16"/>
              </p:custDataLst>
            </p:nvPr>
          </p:nvSpPr>
          <p:spPr>
            <a:xfrm>
              <a:off x="3135" y="4276"/>
              <a:ext cx="7539" cy="1447"/>
            </a:xfrm>
            <a:prstGeom prst="rect">
              <a:avLst/>
            </a:prstGeom>
            <a:noFill/>
          </p:spPr>
          <p:txBody>
            <a:bodyPr wrap="square" lIns="91440" tIns="90170" rIns="91440" bIns="90170" rtlCol="0" anchor="t">
              <a:spAutoFit/>
            </a:bodyPr>
            <a:lstStyle/>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Proves (your new feature): the second threshold filter works as intended: tiny gradients on MISS are dropped, preventing L1 pollution/eviction pressure.</a:t>
              </a:r>
            </a:p>
          </p:txBody>
        </p:sp>
      </p:grpSp>
      <p:grpSp>
        <p:nvGrpSpPr>
          <p:cNvPr id="28" name="组合 27">
            <a:extLst>
              <a:ext uri="{FF2B5EF4-FFF2-40B4-BE49-F238E27FC236}">
                <a16:creationId xmlns:a16="http://schemas.microsoft.com/office/drawing/2014/main" id="{F5F697B6-4976-B35E-2FAD-E9C78E79A4A1}"/>
              </a:ext>
            </a:extLst>
          </p:cNvPr>
          <p:cNvGrpSpPr/>
          <p:nvPr>
            <p:custDataLst>
              <p:tags r:id="rId8"/>
            </p:custDataLst>
          </p:nvPr>
        </p:nvGrpSpPr>
        <p:grpSpPr>
          <a:xfrm>
            <a:off x="857250" y="2969895"/>
            <a:ext cx="4787265" cy="1499870"/>
            <a:chOff x="3135" y="3248"/>
            <a:chExt cx="7539" cy="2362"/>
          </a:xfrm>
        </p:grpSpPr>
        <p:sp>
          <p:nvSpPr>
            <p:cNvPr id="29" name="文本框 28">
              <a:extLst>
                <a:ext uri="{FF2B5EF4-FFF2-40B4-BE49-F238E27FC236}">
                  <a16:creationId xmlns:a16="http://schemas.microsoft.com/office/drawing/2014/main" id="{D5238BA9-DE6D-BA7D-6111-CD8A184D163F}"/>
                </a:ext>
              </a:extLst>
            </p:cNvPr>
            <p:cNvSpPr txBox="1"/>
            <p:nvPr>
              <p:custDataLst>
                <p:tags r:id="rId13"/>
              </p:custDataLst>
            </p:nvPr>
          </p:nvSpPr>
          <p:spPr>
            <a:xfrm>
              <a:off x="3135" y="3248"/>
              <a:ext cx="4495" cy="1518"/>
            </a:xfrm>
            <a:prstGeom prst="rect">
              <a:avLst/>
            </a:prstGeom>
            <a:noFill/>
          </p:spPr>
          <p:txBody>
            <a:bodyPr wrap="square" lIns="91440" tIns="90170" rIns="91440" bIns="90170" rtlCol="0">
              <a:spAutoFit/>
            </a:bodyPr>
            <a:lstStyle/>
            <a:p>
              <a:pPr lvl="0" algn="l">
                <a:lnSpc>
                  <a:spcPct val="150000"/>
                </a:lnSpc>
                <a:buClrTx/>
                <a:buSzTx/>
                <a:buFontTx/>
              </a:pPr>
              <a:r>
                <a:rPr lang="en-US" altLang="zh-CN"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ea"/>
                </a:rPr>
                <a:t>C</a:t>
              </a: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onflict </a:t>
              </a:r>
              <a:r>
                <a:rPr lang="en-US" altLang="zh-CN"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ea"/>
                </a:rPr>
                <a:t>E</a:t>
              </a: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viction </a:t>
              </a:r>
              <a:r>
                <a:rPr lang="en-US" altLang="zh-CN" b="1" dirty="0" err="1">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stormBypass</a:t>
              </a:r>
              <a:endPar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
          <p:nvSpPr>
            <p:cNvPr id="30" name="文本框 29">
              <a:extLst>
                <a:ext uri="{FF2B5EF4-FFF2-40B4-BE49-F238E27FC236}">
                  <a16:creationId xmlns:a16="http://schemas.microsoft.com/office/drawing/2014/main" id="{87EF1E97-6C7D-164F-500A-68DB3CCBE7E1}"/>
                </a:ext>
              </a:extLst>
            </p:cNvPr>
            <p:cNvSpPr txBox="1"/>
            <p:nvPr>
              <p:custDataLst>
                <p:tags r:id="rId14"/>
              </p:custDataLst>
            </p:nvPr>
          </p:nvSpPr>
          <p:spPr>
            <a:xfrm>
              <a:off x="3135" y="4163"/>
              <a:ext cx="7539" cy="1447"/>
            </a:xfrm>
            <a:prstGeom prst="rect">
              <a:avLst/>
            </a:prstGeom>
            <a:noFill/>
          </p:spPr>
          <p:txBody>
            <a:bodyPr wrap="square" lIns="91440" tIns="90170" rIns="91440" bIns="90170" rtlCol="0" anchor="t">
              <a:spAutoFit/>
            </a:bodyPr>
            <a:lstStyle/>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Proves: eviction path is correct and lossless (victim pushes occur, no corruption), including set-conflict worst case.</a:t>
              </a:r>
            </a:p>
          </p:txBody>
        </p:sp>
      </p:grpSp>
      <p:sp>
        <p:nvSpPr>
          <p:cNvPr id="31" name="矩形 30">
            <a:extLst>
              <a:ext uri="{FF2B5EF4-FFF2-40B4-BE49-F238E27FC236}">
                <a16:creationId xmlns:a16="http://schemas.microsoft.com/office/drawing/2014/main" id="{A71BA036-3BFF-1180-46E4-9D3F2150D910}"/>
              </a:ext>
            </a:extLst>
          </p:cNvPr>
          <p:cNvSpPr/>
          <p:nvPr>
            <p:custDataLst>
              <p:tags r:id="rId9"/>
            </p:custDataLst>
          </p:nvPr>
        </p:nvSpPr>
        <p:spPr>
          <a:xfrm>
            <a:off x="857250" y="4690110"/>
            <a:ext cx="2575560" cy="518160"/>
          </a:xfrm>
          <a:prstGeom prst="rect">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32" name="组合 31">
            <a:extLst>
              <a:ext uri="{FF2B5EF4-FFF2-40B4-BE49-F238E27FC236}">
                <a16:creationId xmlns:a16="http://schemas.microsoft.com/office/drawing/2014/main" id="{8A2551B6-F0DC-3E2C-C6E6-6102F5B2A0B7}"/>
              </a:ext>
            </a:extLst>
          </p:cNvPr>
          <p:cNvGrpSpPr/>
          <p:nvPr>
            <p:custDataLst>
              <p:tags r:id="rId10"/>
            </p:custDataLst>
          </p:nvPr>
        </p:nvGrpSpPr>
        <p:grpSpPr>
          <a:xfrm>
            <a:off x="857250" y="4613275"/>
            <a:ext cx="4787265" cy="1555115"/>
            <a:chOff x="3135" y="3262"/>
            <a:chExt cx="7539" cy="2449"/>
          </a:xfrm>
        </p:grpSpPr>
        <p:sp>
          <p:nvSpPr>
            <p:cNvPr id="33" name="文本框 32">
              <a:extLst>
                <a:ext uri="{FF2B5EF4-FFF2-40B4-BE49-F238E27FC236}">
                  <a16:creationId xmlns:a16="http://schemas.microsoft.com/office/drawing/2014/main" id="{D84BBA76-F5C1-745C-C875-159C3B7CFCA7}"/>
                </a:ext>
              </a:extLst>
            </p:cNvPr>
            <p:cNvSpPr txBox="1"/>
            <p:nvPr>
              <p:custDataLst>
                <p:tags r:id="rId11"/>
              </p:custDataLst>
            </p:nvPr>
          </p:nvSpPr>
          <p:spPr>
            <a:xfrm>
              <a:off x="3271" y="3262"/>
              <a:ext cx="5204" cy="864"/>
            </a:xfrm>
            <a:prstGeom prst="rect">
              <a:avLst/>
            </a:prstGeom>
            <a:noFill/>
          </p:spPr>
          <p:txBody>
            <a:bodyPr wrap="square" lIns="91440" tIns="90170" rIns="91440" bIns="90170" rtlCol="0">
              <a:spAutoFit/>
            </a:bodyPr>
            <a:lstStyle/>
            <a:p>
              <a:pPr lvl="0" algn="l">
                <a:lnSpc>
                  <a:spcPct val="150000"/>
                </a:lnSpc>
                <a:buClrTx/>
                <a:buSzTx/>
                <a:buFontTx/>
              </a:pPr>
              <a:r>
                <a:rPr lang="en-US" altLang="zh-CN"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ea"/>
                </a:rPr>
                <a:t>D</a:t>
              </a: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irect-Trigger </a:t>
              </a:r>
              <a:r>
                <a:rPr lang="en-US" altLang="zh-CN"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ea"/>
                </a:rPr>
                <a:t>F</a:t>
              </a:r>
              <a:r>
                <a:rPr lang="en-US" altLang="zh-CN" b="1" dirty="0">
                  <a:solidFill>
                    <a:schemeClr val="bg1"/>
                  </a:solidFill>
                  <a:uFillTx/>
                  <a:latin typeface="Times New Roman" panose="02020603050405020304" pitchFamily="18" charset="0"/>
                  <a:ea typeface="OPPOSans B" panose="00020600040101010101" charset="-122"/>
                  <a:cs typeface="Times New Roman" panose="02020603050405020304" pitchFamily="18" charset="0"/>
                  <a:sym typeface="+mn-ea"/>
                </a:rPr>
                <a:t>lood</a:t>
              </a:r>
            </a:p>
          </p:txBody>
        </p:sp>
        <p:sp>
          <p:nvSpPr>
            <p:cNvPr id="34" name="文本框 33">
              <a:extLst>
                <a:ext uri="{FF2B5EF4-FFF2-40B4-BE49-F238E27FC236}">
                  <a16:creationId xmlns:a16="http://schemas.microsoft.com/office/drawing/2014/main" id="{BE4B5334-275E-4BD4-8A3D-13BCA1A13E71}"/>
                </a:ext>
              </a:extLst>
            </p:cNvPr>
            <p:cNvSpPr txBox="1"/>
            <p:nvPr>
              <p:custDataLst>
                <p:tags r:id="rId12"/>
              </p:custDataLst>
            </p:nvPr>
          </p:nvSpPr>
          <p:spPr>
            <a:xfrm>
              <a:off x="3135" y="4261"/>
              <a:ext cx="7539" cy="1450"/>
            </a:xfrm>
            <a:prstGeom prst="rect">
              <a:avLst/>
            </a:prstGeom>
            <a:noFill/>
          </p:spPr>
          <p:txBody>
            <a:bodyPr wrap="square" lIns="91440" tIns="90170" rIns="91440" bIns="90170" rtlCol="0" anchor="t">
              <a:spAutoFit/>
            </a:bodyPr>
            <a:lstStyle/>
            <a:p>
              <a:pPr lvl="0" indent="0" algn="l">
                <a:lnSpc>
                  <a:spcPct val="100000"/>
                </a:lnSpc>
                <a:spcBef>
                  <a:spcPts val="0"/>
                </a:spcBef>
                <a:spcAft>
                  <a:spcPts val="0"/>
                </a:spcAft>
                <a:buClrTx/>
                <a:buSzTx/>
                <a:buNone/>
              </a:pPr>
              <a:r>
                <a:rPr lang="en-US" altLang="zh-CN" sz="1600" dirty="0">
                  <a:uFillTx/>
                  <a:latin typeface="Times New Roman" panose="02020603050405020304" charset="0"/>
                  <a:ea typeface="OPPOSans M" panose="00020600040101010101" charset="-122"/>
                  <a:cs typeface="Times New Roman" panose="02020603050405020304" charset="0"/>
                  <a:sym typeface="+mn-ea"/>
                </a:rPr>
                <a:t>Proves: large gradients don’t touch L1 and are safely buffered through L2 under heavy backpressure—no packet drop, stable handshakes.</a:t>
              </a:r>
            </a:p>
          </p:txBody>
        </p:sp>
      </p:grpSp>
    </p:spTree>
    <p:extLst>
      <p:ext uri="{BB962C8B-B14F-4D97-AF65-F5344CB8AC3E}">
        <p14:creationId xmlns:p14="http://schemas.microsoft.com/office/powerpoint/2010/main" val="2114711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79D2B5-2BB0-0446-4B33-8450B3347A53}"/>
            </a:ext>
          </a:extLst>
        </p:cNvPr>
        <p:cNvGrpSpPr/>
        <p:nvPr/>
      </p:nvGrpSpPr>
      <p:grpSpPr>
        <a:xfrm>
          <a:off x="0" y="0"/>
          <a:ext cx="0" cy="0"/>
          <a:chOff x="0" y="0"/>
          <a:chExt cx="0" cy="0"/>
        </a:xfrm>
      </p:grpSpPr>
      <p:sp>
        <p:nvSpPr>
          <p:cNvPr id="7" name="任意多边形 6">
            <a:extLst>
              <a:ext uri="{FF2B5EF4-FFF2-40B4-BE49-F238E27FC236}">
                <a16:creationId xmlns:a16="http://schemas.microsoft.com/office/drawing/2014/main" id="{AA08303A-2A81-98AC-7E4C-5DC3736D2AE1}"/>
              </a:ext>
            </a:extLst>
          </p:cNvPr>
          <p:cNvSpPr/>
          <p:nvPr/>
        </p:nvSpPr>
        <p:spPr>
          <a:xfrm>
            <a:off x="0" y="743585"/>
            <a:ext cx="6406515" cy="108585"/>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0F39B854-4C5F-C337-93CA-9119A17AF647}"/>
              </a:ext>
            </a:extLst>
          </p:cNvPr>
          <p:cNvSpPr txBox="1"/>
          <p:nvPr/>
        </p:nvSpPr>
        <p:spPr>
          <a:xfrm>
            <a:off x="190500" y="221615"/>
            <a:ext cx="3521075" cy="52197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Simulation</a:t>
            </a: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 Result</a:t>
            </a:r>
          </a:p>
        </p:txBody>
      </p:sp>
      <p:sp>
        <p:nvSpPr>
          <p:cNvPr id="5" name="矩形 4">
            <a:extLst>
              <a:ext uri="{FF2B5EF4-FFF2-40B4-BE49-F238E27FC236}">
                <a16:creationId xmlns:a16="http://schemas.microsoft.com/office/drawing/2014/main" id="{89A69F12-23C8-0424-093D-A2864BCA80DB}"/>
              </a:ext>
            </a:extLst>
          </p:cNvPr>
          <p:cNvSpPr/>
          <p:nvPr>
            <p:custDataLst>
              <p:tags r:id="rId1"/>
            </p:custDataLst>
          </p:nvPr>
        </p:nvSpPr>
        <p:spPr>
          <a:xfrm>
            <a:off x="551815" y="1725930"/>
            <a:ext cx="277495" cy="105727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31" name="组合 30">
            <a:extLst>
              <a:ext uri="{FF2B5EF4-FFF2-40B4-BE49-F238E27FC236}">
                <a16:creationId xmlns:a16="http://schemas.microsoft.com/office/drawing/2014/main" id="{C211B4BF-8653-A1C5-30E8-CE98444A46E2}"/>
              </a:ext>
            </a:extLst>
          </p:cNvPr>
          <p:cNvGrpSpPr/>
          <p:nvPr>
            <p:custDataLst>
              <p:tags r:id="rId2"/>
            </p:custDataLst>
          </p:nvPr>
        </p:nvGrpSpPr>
        <p:grpSpPr>
          <a:xfrm>
            <a:off x="1000125" y="1652270"/>
            <a:ext cx="10760710" cy="2312670"/>
            <a:chOff x="4237" y="3471"/>
            <a:chExt cx="16946" cy="3642"/>
          </a:xfrm>
        </p:grpSpPr>
        <p:sp>
          <p:nvSpPr>
            <p:cNvPr id="32" name="文本框 31">
              <a:extLst>
                <a:ext uri="{FF2B5EF4-FFF2-40B4-BE49-F238E27FC236}">
                  <a16:creationId xmlns:a16="http://schemas.microsoft.com/office/drawing/2014/main" id="{E2E09BA0-2FE5-D786-3A70-527D0BC46E3A}"/>
                </a:ext>
              </a:extLst>
            </p:cNvPr>
            <p:cNvSpPr txBox="1"/>
            <p:nvPr>
              <p:custDataLst>
                <p:tags r:id="rId7"/>
              </p:custDataLst>
            </p:nvPr>
          </p:nvSpPr>
          <p:spPr>
            <a:xfrm>
              <a:off x="4237" y="3471"/>
              <a:ext cx="9606" cy="1055"/>
            </a:xfrm>
            <a:prstGeom prst="rect">
              <a:avLst/>
            </a:prstGeom>
            <a:noFill/>
          </p:spPr>
          <p:txBody>
            <a:bodyPr wrap="square" lIns="91440" tIns="90170" rIns="91440" bIns="90170" rtlCol="0">
              <a:spAutoFit/>
            </a:bodyPr>
            <a:lstStyle/>
            <a:p>
              <a:pPr lvl="0" algn="l">
                <a:lnSpc>
                  <a:spcPct val="150000"/>
                </a:lnSpc>
                <a:buClrTx/>
                <a:buSzTx/>
                <a:buFontTx/>
              </a:pPr>
              <a:r>
                <a:rPr lang="en-US" altLang="zh-CN" sz="24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Exceptional Bandwidth Optimization:</a:t>
              </a:r>
              <a:endParaRPr lang="en-US" altLang="zh-CN" sz="2400" dirty="0">
                <a:solidFill>
                  <a:schemeClr val="tx1">
                    <a:lumMod val="85000"/>
                    <a:lumOff val="15000"/>
                  </a:schemeClr>
                </a:solidFill>
                <a:uFillTx/>
                <a:latin typeface="Times New Roman" panose="02020603050405020304" charset="0"/>
                <a:ea typeface="OPPOSans B" panose="00020600040101010101" charset="-122"/>
                <a:cs typeface="Times New Roman" panose="02020603050405020304" charset="0"/>
                <a:sym typeface="+mn-ea"/>
              </a:endParaRPr>
            </a:p>
          </p:txBody>
        </p:sp>
        <p:sp>
          <p:nvSpPr>
            <p:cNvPr id="33" name="文本框 32">
              <a:extLst>
                <a:ext uri="{FF2B5EF4-FFF2-40B4-BE49-F238E27FC236}">
                  <a16:creationId xmlns:a16="http://schemas.microsoft.com/office/drawing/2014/main" id="{7A90FC16-D3E0-B18E-342F-B59A4CDE706C}"/>
                </a:ext>
              </a:extLst>
            </p:cNvPr>
            <p:cNvSpPr txBox="1"/>
            <p:nvPr>
              <p:custDataLst>
                <p:tags r:id="rId8"/>
              </p:custDataLst>
            </p:nvPr>
          </p:nvSpPr>
          <p:spPr>
            <a:xfrm>
              <a:off x="4237" y="4503"/>
              <a:ext cx="16946" cy="2610"/>
            </a:xfrm>
            <a:prstGeom prst="rect">
              <a:avLst/>
            </a:prstGeom>
            <a:noFill/>
          </p:spPr>
          <p:txBody>
            <a:bodyPr wrap="square" lIns="91440" tIns="90170" rIns="91440" bIns="90170" rtlCol="0" anchor="t">
              <a:spAutoFit/>
            </a:bodyPr>
            <a:lstStyle/>
            <a:p>
              <a:pPr lvl="0" indent="0" algn="l">
                <a:lnSpc>
                  <a:spcPct val="150000"/>
                </a:lnSpc>
                <a:spcBef>
                  <a:spcPts val="0"/>
                </a:spcBef>
                <a:spcAft>
                  <a:spcPts val="0"/>
                </a:spcAft>
                <a:buClrTx/>
                <a:buSzTx/>
                <a:buNone/>
              </a:pP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The final Performance Report is the standout highlight. The system successfully compressed </a:t>
              </a:r>
              <a:r>
                <a:rPr lang="en-US" altLang="zh-CN" sz="1600" b="1"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1,206 raw input transactions (</a:t>
              </a:r>
              <a:r>
                <a:rPr lang="en-US" altLang="zh-CN" sz="1600" b="1" spc="100" dirty="0">
                  <a:solidFill>
                    <a:schemeClr val="tx1">
                      <a:lumMod val="85000"/>
                      <a:lumOff val="15000"/>
                    </a:schemeClr>
                  </a:solidFill>
                  <a:latin typeface="Times New Roman" panose="02020603050405020304" charset="0"/>
                  <a:ea typeface="OPPOSans M" panose="00020600040101010101" charset="-122"/>
                  <a:cs typeface="Times New Roman" panose="02020603050405020304" charset="0"/>
                  <a:sym typeface="+mn-ea"/>
                </a:rPr>
                <a:t>4824</a:t>
              </a:r>
              <a:r>
                <a:rPr lang="en-US" altLang="zh-CN" sz="1600" b="1"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 Bytes)</a:t>
              </a: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 down to a mere </a:t>
              </a:r>
              <a:r>
                <a:rPr lang="en-US" altLang="zh-CN" sz="1600" b="1" spc="100" dirty="0">
                  <a:solidFill>
                    <a:schemeClr val="tx1">
                      <a:lumMod val="85000"/>
                      <a:lumOff val="15000"/>
                    </a:schemeClr>
                  </a:solidFill>
                  <a:latin typeface="Times New Roman" panose="02020603050405020304" charset="0"/>
                  <a:ea typeface="OPPOSans M" panose="00020600040101010101" charset="-122"/>
                  <a:cs typeface="Times New Roman" panose="02020603050405020304" charset="0"/>
                  <a:sym typeface="+mn-ea"/>
                </a:rPr>
                <a:t>549</a:t>
              </a:r>
              <a:r>
                <a:rPr lang="en-US" altLang="zh-CN" sz="1600" b="1"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 output writes (</a:t>
              </a:r>
              <a:r>
                <a:rPr lang="en-US" altLang="zh-CN" sz="1600" b="1" spc="100" dirty="0">
                  <a:solidFill>
                    <a:schemeClr val="tx1">
                      <a:lumMod val="85000"/>
                      <a:lumOff val="15000"/>
                    </a:schemeClr>
                  </a:solidFill>
                  <a:latin typeface="Times New Roman" panose="02020603050405020304" charset="0"/>
                  <a:ea typeface="OPPOSans M" panose="00020600040101010101" charset="-122"/>
                  <a:cs typeface="Times New Roman" panose="02020603050405020304" charset="0"/>
                  <a:sym typeface="+mn-ea"/>
                </a:rPr>
                <a:t>2196</a:t>
              </a:r>
              <a:r>
                <a:rPr lang="en-US" altLang="zh-CN" sz="1600" b="1"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 Bytes)</a:t>
              </a: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a:t>
              </a:r>
            </a:p>
            <a:p>
              <a:pPr lvl="0" indent="0" algn="l">
                <a:lnSpc>
                  <a:spcPct val="150000"/>
                </a:lnSpc>
                <a:spcBef>
                  <a:spcPts val="0"/>
                </a:spcBef>
                <a:spcAft>
                  <a:spcPts val="0"/>
                </a:spcAft>
                <a:buClrTx/>
                <a:buSzTx/>
                <a:buNone/>
              </a:pPr>
              <a:endParaRPr lang="en-US" altLang="zh-CN" sz="16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endParaRPr>
            </a:p>
            <a:p>
              <a:pPr lvl="0" indent="0" algn="l">
                <a:lnSpc>
                  <a:spcPct val="150000"/>
                </a:lnSpc>
                <a:spcBef>
                  <a:spcPts val="0"/>
                </a:spcBef>
                <a:spcAft>
                  <a:spcPts val="0"/>
                </a:spcAft>
                <a:buClrTx/>
                <a:buSzTx/>
                <a:buNone/>
              </a:pPr>
              <a:endParaRPr lang="en-US" altLang="zh-CN" sz="16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endParaRPr>
            </a:p>
          </p:txBody>
        </p:sp>
      </p:grpSp>
      <p:sp>
        <p:nvSpPr>
          <p:cNvPr id="2" name="矩形 1">
            <a:extLst>
              <a:ext uri="{FF2B5EF4-FFF2-40B4-BE49-F238E27FC236}">
                <a16:creationId xmlns:a16="http://schemas.microsoft.com/office/drawing/2014/main" id="{85328B84-1A5F-4B7F-87E1-F7CA2555FEB7}"/>
              </a:ext>
            </a:extLst>
          </p:cNvPr>
          <p:cNvSpPr/>
          <p:nvPr>
            <p:custDataLst>
              <p:tags r:id="rId3"/>
            </p:custDataLst>
          </p:nvPr>
        </p:nvSpPr>
        <p:spPr>
          <a:xfrm>
            <a:off x="2515235" y="3832860"/>
            <a:ext cx="277495" cy="1057275"/>
          </a:xfrm>
          <a:prstGeom prst="rect">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3" name="组合 2">
            <a:extLst>
              <a:ext uri="{FF2B5EF4-FFF2-40B4-BE49-F238E27FC236}">
                <a16:creationId xmlns:a16="http://schemas.microsoft.com/office/drawing/2014/main" id="{1866BBBF-0DAB-69B3-8C7B-4F1785CD5913}"/>
              </a:ext>
            </a:extLst>
          </p:cNvPr>
          <p:cNvGrpSpPr/>
          <p:nvPr>
            <p:custDataLst>
              <p:tags r:id="rId4"/>
            </p:custDataLst>
          </p:nvPr>
        </p:nvGrpSpPr>
        <p:grpSpPr>
          <a:xfrm>
            <a:off x="2963545" y="3759200"/>
            <a:ext cx="8797925" cy="1943100"/>
            <a:chOff x="4237" y="3471"/>
            <a:chExt cx="13855" cy="3060"/>
          </a:xfrm>
        </p:grpSpPr>
        <p:sp>
          <p:nvSpPr>
            <p:cNvPr id="4" name="文本框 3">
              <a:extLst>
                <a:ext uri="{FF2B5EF4-FFF2-40B4-BE49-F238E27FC236}">
                  <a16:creationId xmlns:a16="http://schemas.microsoft.com/office/drawing/2014/main" id="{BA4052DB-AF58-CF47-966A-78B6F211F5A4}"/>
                </a:ext>
              </a:extLst>
            </p:cNvPr>
            <p:cNvSpPr txBox="1"/>
            <p:nvPr>
              <p:custDataLst>
                <p:tags r:id="rId5"/>
              </p:custDataLst>
            </p:nvPr>
          </p:nvSpPr>
          <p:spPr>
            <a:xfrm>
              <a:off x="4237" y="3471"/>
              <a:ext cx="6395" cy="1055"/>
            </a:xfrm>
            <a:prstGeom prst="rect">
              <a:avLst/>
            </a:prstGeom>
            <a:noFill/>
          </p:spPr>
          <p:txBody>
            <a:bodyPr wrap="square" lIns="91440" tIns="90170" rIns="91440" bIns="90170" rtlCol="0">
              <a:spAutoFit/>
            </a:bodyPr>
            <a:lstStyle/>
            <a:p>
              <a:pPr lvl="0" algn="l">
                <a:lnSpc>
                  <a:spcPct val="150000"/>
                </a:lnSpc>
                <a:buClrTx/>
                <a:buSzTx/>
                <a:buFontTx/>
              </a:pPr>
              <a:r>
                <a:rPr lang="en-US" altLang="zh-CN" sz="24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Core Metrics:</a:t>
              </a:r>
              <a:endParaRPr lang="en-US" altLang="zh-CN" sz="2400" dirty="0">
                <a:solidFill>
                  <a:schemeClr val="tx1">
                    <a:lumMod val="85000"/>
                    <a:lumOff val="15000"/>
                  </a:schemeClr>
                </a:solidFill>
                <a:uFillTx/>
                <a:latin typeface="Times New Roman" panose="02020603050405020304" charset="0"/>
                <a:ea typeface="OPPOSans B" panose="00020600040101010101" charset="-122"/>
                <a:cs typeface="Times New Roman" panose="02020603050405020304" charset="0"/>
                <a:sym typeface="+mn-ea"/>
              </a:endParaRPr>
            </a:p>
          </p:txBody>
        </p:sp>
        <p:sp>
          <p:nvSpPr>
            <p:cNvPr id="6" name="文本框 5">
              <a:extLst>
                <a:ext uri="{FF2B5EF4-FFF2-40B4-BE49-F238E27FC236}">
                  <a16:creationId xmlns:a16="http://schemas.microsoft.com/office/drawing/2014/main" id="{6E9A947C-08E7-C9B4-4FC7-AA7766C42E76}"/>
                </a:ext>
              </a:extLst>
            </p:cNvPr>
            <p:cNvSpPr txBox="1"/>
            <p:nvPr>
              <p:custDataLst>
                <p:tags r:id="rId6"/>
              </p:custDataLst>
            </p:nvPr>
          </p:nvSpPr>
          <p:spPr>
            <a:xfrm>
              <a:off x="4237" y="4503"/>
              <a:ext cx="13855" cy="2028"/>
            </a:xfrm>
            <a:prstGeom prst="rect">
              <a:avLst/>
            </a:prstGeom>
            <a:noFill/>
          </p:spPr>
          <p:txBody>
            <a:bodyPr wrap="square" lIns="91440" tIns="90170" rIns="91440" bIns="90170" rtlCol="0" anchor="t">
              <a:spAutoFit/>
            </a:bodyPr>
            <a:lstStyle/>
            <a:p>
              <a:pPr lvl="0" indent="0" algn="l">
                <a:lnSpc>
                  <a:spcPct val="150000"/>
                </a:lnSpc>
                <a:spcBef>
                  <a:spcPts val="0"/>
                </a:spcBef>
                <a:spcAft>
                  <a:spcPts val="0"/>
                </a:spcAft>
                <a:buClrTx/>
                <a:buSzTx/>
                <a:buNone/>
              </a:pP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It achieved </a:t>
              </a:r>
              <a:r>
                <a:rPr lang="en-US" altLang="zh-CN" sz="1600" b="1"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a 54.48% bandwidth savings</a:t>
              </a: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 and </a:t>
              </a:r>
              <a:r>
                <a:rPr lang="en-US" altLang="zh-CN" sz="1600" b="1"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a 2.20x compression ratio</a:t>
              </a:r>
              <a:r>
                <a:rPr lang="en-US" altLang="zh-CN" sz="1600" spc="100" dirty="0">
                  <a:solidFill>
                    <a:schemeClr val="tx1">
                      <a:lumMod val="85000"/>
                      <a:lumOff val="15000"/>
                    </a:schemeClr>
                  </a:solidFill>
                  <a:uFillTx/>
                  <a:latin typeface="Times New Roman" panose="02020603050405020304" charset="0"/>
                  <a:ea typeface="OPPOSans M" panose="00020600040101010101" charset="-122"/>
                  <a:cs typeface="Times New Roman" panose="02020603050405020304" charset="0"/>
                  <a:sym typeface="+mn-ea"/>
                </a:rPr>
                <a:t>. This means your accelerator successfully slashed memory/bus write traffic by more than half, which is an outstanding achievement for a gradient processing system.</a:t>
              </a:r>
            </a:p>
          </p:txBody>
        </p:sp>
      </p:grpSp>
      <p:sp>
        <p:nvSpPr>
          <p:cNvPr id="9" name="任意多边形 8">
            <a:extLst>
              <a:ext uri="{FF2B5EF4-FFF2-40B4-BE49-F238E27FC236}">
                <a16:creationId xmlns:a16="http://schemas.microsoft.com/office/drawing/2014/main" id="{BAEF04D4-443A-6BAB-523E-F0B9EF12B297}"/>
              </a:ext>
            </a:extLst>
          </p:cNvPr>
          <p:cNvSpPr/>
          <p:nvPr/>
        </p:nvSpPr>
        <p:spPr>
          <a:xfrm flipH="1" flipV="1">
            <a:off x="6536690" y="743585"/>
            <a:ext cx="344170" cy="109366"/>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275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474CBC-C19D-288E-3CE9-54065D628C23}"/>
            </a:ext>
          </a:extLst>
        </p:cNvPr>
        <p:cNvGrpSpPr/>
        <p:nvPr/>
      </p:nvGrpSpPr>
      <p:grpSpPr>
        <a:xfrm>
          <a:off x="0" y="0"/>
          <a:ext cx="0" cy="0"/>
          <a:chOff x="0" y="0"/>
          <a:chExt cx="0" cy="0"/>
        </a:xfrm>
      </p:grpSpPr>
      <p:pic>
        <p:nvPicPr>
          <p:cNvPr id="4" name="图片 3" descr="pexels-david-jakab-976473">
            <a:extLst>
              <a:ext uri="{FF2B5EF4-FFF2-40B4-BE49-F238E27FC236}">
                <a16:creationId xmlns:a16="http://schemas.microsoft.com/office/drawing/2014/main" id="{D2143396-BDD9-4701-4C43-CEB2B1FCB73B}"/>
              </a:ext>
            </a:extLst>
          </p:cNvPr>
          <p:cNvPicPr>
            <a:picLocks noChangeAspect="1"/>
          </p:cNvPicPr>
          <p:nvPr/>
        </p:nvPicPr>
        <p:blipFill>
          <a:blip r:embed="rId2">
            <a:grayscl/>
          </a:blip>
          <a:srcRect t="10093" b="10093"/>
          <a:stretch>
            <a:fillRect/>
          </a:stretch>
        </p:blipFill>
        <p:spPr>
          <a:xfrm>
            <a:off x="0" y="0"/>
            <a:ext cx="12192635" cy="6858635"/>
          </a:xfrm>
          <a:prstGeom prst="rect">
            <a:avLst/>
          </a:prstGeom>
        </p:spPr>
      </p:pic>
      <p:sp>
        <p:nvSpPr>
          <p:cNvPr id="5" name="矩形 4">
            <a:extLst>
              <a:ext uri="{FF2B5EF4-FFF2-40B4-BE49-F238E27FC236}">
                <a16:creationId xmlns:a16="http://schemas.microsoft.com/office/drawing/2014/main" id="{482BE91A-8C8D-1546-0C33-D263E9B6D4E6}"/>
              </a:ext>
            </a:extLst>
          </p:cNvPr>
          <p:cNvSpPr/>
          <p:nvPr/>
        </p:nvSpPr>
        <p:spPr>
          <a:xfrm>
            <a:off x="0" y="-635"/>
            <a:ext cx="12192000" cy="6858635"/>
          </a:xfrm>
          <a:prstGeom prst="rect">
            <a:avLst/>
          </a:prstGeom>
          <a:solidFill>
            <a:srgbClr val="00022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E77D1BDC-87FC-69C6-A780-EAE181C1EEED}"/>
              </a:ext>
            </a:extLst>
          </p:cNvPr>
          <p:cNvSpPr/>
          <p:nvPr/>
        </p:nvSpPr>
        <p:spPr>
          <a:xfrm>
            <a:off x="13528675" y="-784225"/>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14" name="组合 13">
            <a:extLst>
              <a:ext uri="{FF2B5EF4-FFF2-40B4-BE49-F238E27FC236}">
                <a16:creationId xmlns:a16="http://schemas.microsoft.com/office/drawing/2014/main" id="{FCB36118-176B-5B46-3C0A-B14F0C51DA2E}"/>
              </a:ext>
            </a:extLst>
          </p:cNvPr>
          <p:cNvGrpSpPr/>
          <p:nvPr/>
        </p:nvGrpSpPr>
        <p:grpSpPr>
          <a:xfrm>
            <a:off x="8808720" y="635"/>
            <a:ext cx="3383280" cy="6858000"/>
            <a:chOff x="12158" y="1"/>
            <a:chExt cx="7042" cy="10800"/>
          </a:xfrm>
          <a:solidFill>
            <a:srgbClr val="0279FE"/>
          </a:solidFill>
        </p:grpSpPr>
        <p:sp>
          <p:nvSpPr>
            <p:cNvPr id="7" name="任意多边形 6">
              <a:extLst>
                <a:ext uri="{FF2B5EF4-FFF2-40B4-BE49-F238E27FC236}">
                  <a16:creationId xmlns:a16="http://schemas.microsoft.com/office/drawing/2014/main" id="{59ADDB52-56F1-0455-CFC9-E159B0679191}"/>
                </a:ext>
              </a:extLst>
            </p:cNvPr>
            <p:cNvSpPr/>
            <p:nvPr/>
          </p:nvSpPr>
          <p:spPr>
            <a:xfrm>
              <a:off x="13062" y="1"/>
              <a:ext cx="6139"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6139" h="10800">
                  <a:moveTo>
                    <a:pt x="0" y="10800"/>
                  </a:moveTo>
                  <a:lnTo>
                    <a:pt x="1921" y="0"/>
                  </a:lnTo>
                  <a:lnTo>
                    <a:pt x="6139" y="0"/>
                  </a:lnTo>
                  <a:lnTo>
                    <a:pt x="6139" y="8686"/>
                  </a:lnTo>
                  <a:lnTo>
                    <a:pt x="5763" y="10800"/>
                  </a:lnTo>
                  <a:lnTo>
                    <a:pt x="0" y="10800"/>
                  </a:lnTo>
                  <a:close/>
                </a:path>
              </a:pathLst>
            </a:custGeom>
            <a:solidFill>
              <a:srgbClr val="0279F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任意多边形 9">
              <a:extLst>
                <a:ext uri="{FF2B5EF4-FFF2-40B4-BE49-F238E27FC236}">
                  <a16:creationId xmlns:a16="http://schemas.microsoft.com/office/drawing/2014/main" id="{99D1B6F0-0124-2FF3-BA10-7131197D3C65}"/>
                </a:ext>
              </a:extLst>
            </p:cNvPr>
            <p:cNvSpPr/>
            <p:nvPr/>
          </p:nvSpPr>
          <p:spPr>
            <a:xfrm>
              <a:off x="12158" y="1"/>
              <a:ext cx="2450"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450" h="10800">
                  <a:moveTo>
                    <a:pt x="1921" y="0"/>
                  </a:moveTo>
                  <a:lnTo>
                    <a:pt x="2450" y="0"/>
                  </a:lnTo>
                  <a:lnTo>
                    <a:pt x="529" y="10800"/>
                  </a:lnTo>
                  <a:lnTo>
                    <a:pt x="0" y="10800"/>
                  </a:lnTo>
                  <a:lnTo>
                    <a:pt x="1921" y="0"/>
                  </a:lnTo>
                  <a:close/>
                </a:path>
              </a:pathLst>
            </a:custGeom>
            <a:solidFill>
              <a:srgbClr val="0279F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8" name="文本框 17">
            <a:extLst>
              <a:ext uri="{FF2B5EF4-FFF2-40B4-BE49-F238E27FC236}">
                <a16:creationId xmlns:a16="http://schemas.microsoft.com/office/drawing/2014/main" id="{B74EBD99-A7F1-8227-1D6F-01DC7A826132}"/>
              </a:ext>
            </a:extLst>
          </p:cNvPr>
          <p:cNvSpPr txBox="1"/>
          <p:nvPr/>
        </p:nvSpPr>
        <p:spPr>
          <a:xfrm>
            <a:off x="683260" y="1087755"/>
            <a:ext cx="3188335" cy="1106805"/>
          </a:xfrm>
          <a:prstGeom prst="rect">
            <a:avLst/>
          </a:prstGeom>
          <a:noFill/>
        </p:spPr>
        <p:txBody>
          <a:bodyPr wrap="square" rtlCol="0">
            <a:spAutoFit/>
          </a:bodyPr>
          <a:lstStyle/>
          <a:p>
            <a:pPr lvl="0" algn="l">
              <a:buClrTx/>
              <a:buSzTx/>
              <a:buFontTx/>
            </a:pPr>
            <a:r>
              <a:rPr lang="en-US" altLang="zh-CN" sz="6600" dirty="0">
                <a:ln w="15875">
                  <a:noFill/>
                </a:ln>
                <a:solidFill>
                  <a:srgbClr val="0279FE"/>
                </a:solidFill>
                <a:uFillTx/>
                <a:latin typeface="Times New Roman" panose="02020603050405020304" pitchFamily="18" charset="0"/>
                <a:ea typeface="OPPOSans M" panose="00020600040101010101" charset="-122"/>
                <a:cs typeface="Times New Roman" panose="02020603050405020304" pitchFamily="18" charset="0"/>
                <a:sym typeface="+mn-ea"/>
              </a:rPr>
              <a:t>05</a:t>
            </a:r>
          </a:p>
        </p:txBody>
      </p:sp>
      <p:sp>
        <p:nvSpPr>
          <p:cNvPr id="12" name="文本框 11">
            <a:extLst>
              <a:ext uri="{FF2B5EF4-FFF2-40B4-BE49-F238E27FC236}">
                <a16:creationId xmlns:a16="http://schemas.microsoft.com/office/drawing/2014/main" id="{D5C35CE2-A8E2-E418-858D-D1262C61B901}"/>
              </a:ext>
            </a:extLst>
          </p:cNvPr>
          <p:cNvSpPr txBox="1"/>
          <p:nvPr/>
        </p:nvSpPr>
        <p:spPr>
          <a:xfrm>
            <a:off x="683260" y="2460625"/>
            <a:ext cx="7499350" cy="1938992"/>
          </a:xfrm>
          <a:prstGeom prst="rect">
            <a:avLst/>
          </a:prstGeom>
          <a:noFill/>
        </p:spPr>
        <p:txBody>
          <a:bodyPr wrap="square" rtlCol="0">
            <a:spAutoFit/>
          </a:bodyPr>
          <a:lstStyle/>
          <a:p>
            <a:r>
              <a:rPr lang="en-US" altLang="zh-CN" sz="6000" dirty="0">
                <a:solidFill>
                  <a:schemeClr val="bg1"/>
                </a:solidFill>
                <a:latin typeface="Times New Roman" panose="02020603050405020304" pitchFamily="18" charset="0"/>
                <a:ea typeface="OPPOSans B" panose="00020600040101010101" charset="-122"/>
                <a:cs typeface="Times New Roman" panose="02020603050405020304" pitchFamily="18" charset="0"/>
              </a:rPr>
              <a:t>Challenges &amp; Lessons Learned</a:t>
            </a:r>
          </a:p>
        </p:txBody>
      </p:sp>
      <p:cxnSp>
        <p:nvCxnSpPr>
          <p:cNvPr id="21" name="直接连接符 20">
            <a:extLst>
              <a:ext uri="{FF2B5EF4-FFF2-40B4-BE49-F238E27FC236}">
                <a16:creationId xmlns:a16="http://schemas.microsoft.com/office/drawing/2014/main" id="{B0C819BD-B28D-51FC-3847-3E9DF8186251}"/>
              </a:ext>
            </a:extLst>
          </p:cNvPr>
          <p:cNvCxnSpPr/>
          <p:nvPr/>
        </p:nvCxnSpPr>
        <p:spPr>
          <a:xfrm>
            <a:off x="829310" y="5075555"/>
            <a:ext cx="0" cy="551180"/>
          </a:xfrm>
          <a:prstGeom prst="line">
            <a:avLst/>
          </a:prstGeom>
          <a:ln w="7620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1426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865684-EEF2-4EEC-8705-8307CCCA0804}"/>
            </a:ext>
          </a:extLst>
        </p:cNvPr>
        <p:cNvGrpSpPr/>
        <p:nvPr/>
      </p:nvGrpSpPr>
      <p:grpSpPr>
        <a:xfrm>
          <a:off x="0" y="0"/>
          <a:ext cx="0" cy="0"/>
          <a:chOff x="0" y="0"/>
          <a:chExt cx="0" cy="0"/>
        </a:xfrm>
      </p:grpSpPr>
      <p:grpSp>
        <p:nvGrpSpPr>
          <p:cNvPr id="11" name="组合 10">
            <a:extLst>
              <a:ext uri="{FF2B5EF4-FFF2-40B4-BE49-F238E27FC236}">
                <a16:creationId xmlns:a16="http://schemas.microsoft.com/office/drawing/2014/main" id="{69C99FEC-E5D7-DDE2-02A0-1B8E4780545F}"/>
              </a:ext>
            </a:extLst>
          </p:cNvPr>
          <p:cNvGrpSpPr/>
          <p:nvPr/>
        </p:nvGrpSpPr>
        <p:grpSpPr>
          <a:xfrm>
            <a:off x="0" y="743585"/>
            <a:ext cx="11162030" cy="109366"/>
            <a:chOff x="-22" y="1363"/>
            <a:chExt cx="17578" cy="280"/>
          </a:xfrm>
        </p:grpSpPr>
        <p:sp>
          <p:nvSpPr>
            <p:cNvPr id="7" name="任意多边形 6">
              <a:extLst>
                <a:ext uri="{FF2B5EF4-FFF2-40B4-BE49-F238E27FC236}">
                  <a16:creationId xmlns:a16="http://schemas.microsoft.com/office/drawing/2014/main" id="{33E5C99B-779C-DCA6-EFED-F05A42D4D460}"/>
                </a:ext>
              </a:extLst>
            </p:cNvPr>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a:extLst>
                <a:ext uri="{FF2B5EF4-FFF2-40B4-BE49-F238E27FC236}">
                  <a16:creationId xmlns:a16="http://schemas.microsoft.com/office/drawing/2014/main" id="{E8CAC198-2B24-B59E-8376-EE97EFC9D049}"/>
                </a:ext>
              </a:extLst>
            </p:cNvPr>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a:extLst>
              <a:ext uri="{FF2B5EF4-FFF2-40B4-BE49-F238E27FC236}">
                <a16:creationId xmlns:a16="http://schemas.microsoft.com/office/drawing/2014/main" id="{7A7788E8-C7E6-9B9A-D20A-C700F77739D7}"/>
              </a:ext>
            </a:extLst>
          </p:cNvPr>
          <p:cNvSpPr txBox="1"/>
          <p:nvPr/>
        </p:nvSpPr>
        <p:spPr>
          <a:xfrm>
            <a:off x="190500" y="221615"/>
            <a:ext cx="9505591" cy="52322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Challenges &amp; Lessons Learned</a:t>
            </a:r>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a:t>
            </a:r>
            <a:r>
              <a:rPr lang="zh-CN" altLang="en-US"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 </a:t>
            </a:r>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Prompts Engineering</a:t>
            </a:r>
            <a:endPar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
        <p:nvSpPr>
          <p:cNvPr id="2" name="弧形 1">
            <a:extLst>
              <a:ext uri="{FF2B5EF4-FFF2-40B4-BE49-F238E27FC236}">
                <a16:creationId xmlns:a16="http://schemas.microsoft.com/office/drawing/2014/main" id="{123846D0-EA66-E431-5FA8-4B0E55248CC2}"/>
              </a:ext>
            </a:extLst>
          </p:cNvPr>
          <p:cNvSpPr/>
          <p:nvPr/>
        </p:nvSpPr>
        <p:spPr>
          <a:xfrm>
            <a:off x="758825" y="1747520"/>
            <a:ext cx="4311015" cy="4401185"/>
          </a:xfrm>
          <a:prstGeom prst="arc">
            <a:avLst>
              <a:gd name="adj1" fmla="val 16200000"/>
              <a:gd name="adj2" fmla="val 5376381"/>
            </a:avLst>
          </a:prstGeom>
          <a:noFill/>
          <a:ln w="381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latin typeface="Times New Roman" panose="02020603050405020304" pitchFamily="18" charset="0"/>
              <a:cs typeface="Times New Roman" panose="02020603050405020304" pitchFamily="18" charset="0"/>
              <a:sym typeface="+mn-ea"/>
            </a:endParaRPr>
          </a:p>
        </p:txBody>
      </p:sp>
      <p:sp>
        <p:nvSpPr>
          <p:cNvPr id="4" name="椭圆 3">
            <a:extLst>
              <a:ext uri="{FF2B5EF4-FFF2-40B4-BE49-F238E27FC236}">
                <a16:creationId xmlns:a16="http://schemas.microsoft.com/office/drawing/2014/main" id="{6D509E4E-4512-5162-AEE7-A24AA7779AEA}"/>
              </a:ext>
            </a:extLst>
          </p:cNvPr>
          <p:cNvSpPr/>
          <p:nvPr/>
        </p:nvSpPr>
        <p:spPr>
          <a:xfrm>
            <a:off x="3983990" y="1937385"/>
            <a:ext cx="520700" cy="520700"/>
          </a:xfrm>
          <a:prstGeom prst="ellipse">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3" name="椭圆 2">
            <a:extLst>
              <a:ext uri="{FF2B5EF4-FFF2-40B4-BE49-F238E27FC236}">
                <a16:creationId xmlns:a16="http://schemas.microsoft.com/office/drawing/2014/main" id="{D935B1BB-A021-EDC1-C040-FE35F6C035A8}"/>
              </a:ext>
            </a:extLst>
          </p:cNvPr>
          <p:cNvSpPr/>
          <p:nvPr/>
        </p:nvSpPr>
        <p:spPr>
          <a:xfrm>
            <a:off x="3983990" y="5404485"/>
            <a:ext cx="520700" cy="520700"/>
          </a:xfrm>
          <a:prstGeom prst="ellipse">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13" name="椭圆 12">
            <a:extLst>
              <a:ext uri="{FF2B5EF4-FFF2-40B4-BE49-F238E27FC236}">
                <a16:creationId xmlns:a16="http://schemas.microsoft.com/office/drawing/2014/main" id="{BF98FADD-67F6-AC62-F3BA-8F4B5C6A63B8}"/>
              </a:ext>
            </a:extLst>
          </p:cNvPr>
          <p:cNvSpPr/>
          <p:nvPr/>
        </p:nvSpPr>
        <p:spPr>
          <a:xfrm>
            <a:off x="4844415" y="3728085"/>
            <a:ext cx="520700" cy="520700"/>
          </a:xfrm>
          <a:prstGeom prst="ellips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pic>
        <p:nvPicPr>
          <p:cNvPr id="5" name="图片 4" descr="C:/Users/admin/AppData/Local/Temp/picturecompress_20220427174227/output_1.jpgoutput_1">
            <a:extLst>
              <a:ext uri="{FF2B5EF4-FFF2-40B4-BE49-F238E27FC236}">
                <a16:creationId xmlns:a16="http://schemas.microsoft.com/office/drawing/2014/main" id="{D0A4D987-731C-EC94-BE1F-29F41EB385EA}"/>
              </a:ext>
            </a:extLst>
          </p:cNvPr>
          <p:cNvPicPr>
            <a:picLocks noChangeAspect="1"/>
          </p:cNvPicPr>
          <p:nvPr/>
        </p:nvPicPr>
        <p:blipFill>
          <a:blip r:embed="rId2"/>
          <a:srcRect/>
          <a:stretch>
            <a:fillRect/>
          </a:stretch>
        </p:blipFill>
        <p:spPr>
          <a:xfrm>
            <a:off x="996950" y="2234565"/>
            <a:ext cx="3507740" cy="3507740"/>
          </a:xfrm>
          <a:prstGeom prst="ellipse">
            <a:avLst/>
          </a:prstGeom>
        </p:spPr>
      </p:pic>
      <p:grpSp>
        <p:nvGrpSpPr>
          <p:cNvPr id="6" name="组合 5">
            <a:extLst>
              <a:ext uri="{FF2B5EF4-FFF2-40B4-BE49-F238E27FC236}">
                <a16:creationId xmlns:a16="http://schemas.microsoft.com/office/drawing/2014/main" id="{C8E32143-8779-30C2-EF13-F7D3A6648F52}"/>
              </a:ext>
            </a:extLst>
          </p:cNvPr>
          <p:cNvGrpSpPr/>
          <p:nvPr/>
        </p:nvGrpSpPr>
        <p:grpSpPr>
          <a:xfrm>
            <a:off x="5304790" y="1555750"/>
            <a:ext cx="4986655" cy="1445260"/>
            <a:chOff x="4237" y="3471"/>
            <a:chExt cx="7853" cy="2276"/>
          </a:xfrm>
        </p:grpSpPr>
        <p:sp>
          <p:nvSpPr>
            <p:cNvPr id="9" name="文本框 8">
              <a:extLst>
                <a:ext uri="{FF2B5EF4-FFF2-40B4-BE49-F238E27FC236}">
                  <a16:creationId xmlns:a16="http://schemas.microsoft.com/office/drawing/2014/main" id="{2762A07F-0996-E9CC-B7B3-695811F55B0A}"/>
                </a:ext>
              </a:extLst>
            </p:cNvPr>
            <p:cNvSpPr txBox="1"/>
            <p:nvPr/>
          </p:nvSpPr>
          <p:spPr>
            <a:xfrm>
              <a:off x="4237" y="3471"/>
              <a:ext cx="5109" cy="1055"/>
            </a:xfrm>
            <a:prstGeom prst="rect">
              <a:avLst/>
            </a:prstGeom>
            <a:noFill/>
          </p:spPr>
          <p:txBody>
            <a:bodyPr wrap="square" lIns="91440" tIns="90170" rIns="91440" bIns="90170" rtlCol="0">
              <a:spAutoFit/>
            </a:bodyPr>
            <a:lstStyle/>
            <a:p>
              <a:pPr lvl="0" algn="ctr">
                <a:lnSpc>
                  <a:spcPct val="150000"/>
                </a:lnSpc>
                <a:buClrTx/>
                <a:buSzTx/>
                <a:buFontTx/>
              </a:pPr>
              <a:r>
                <a:rPr lang="en-US" altLang="zh-CN" sz="24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Target-Output Mismatch</a:t>
              </a:r>
            </a:p>
          </p:txBody>
        </p:sp>
        <p:sp>
          <p:nvSpPr>
            <p:cNvPr id="33" name="文本框 32">
              <a:extLst>
                <a:ext uri="{FF2B5EF4-FFF2-40B4-BE49-F238E27FC236}">
                  <a16:creationId xmlns:a16="http://schemas.microsoft.com/office/drawing/2014/main" id="{68659787-C788-1C71-98A1-931D98D3B1A2}"/>
                </a:ext>
              </a:extLst>
            </p:cNvPr>
            <p:cNvSpPr txBox="1"/>
            <p:nvPr/>
          </p:nvSpPr>
          <p:spPr>
            <a:xfrm>
              <a:off x="4237" y="4503"/>
              <a:ext cx="7853" cy="1244"/>
            </a:xfrm>
            <a:prstGeom prst="rect">
              <a:avLst/>
            </a:prstGeom>
            <a:noFill/>
          </p:spPr>
          <p:txBody>
            <a:bodyPr wrap="square" lIns="91440" tIns="90170" rIns="91440" bIns="90170" rtlCol="0" anchor="t">
              <a:spAutoFit/>
            </a:bodyPr>
            <a:lstStyle/>
            <a:p>
              <a:pPr lvl="0" indent="0" algn="l">
                <a:lnSpc>
                  <a:spcPct val="150000"/>
                </a:lnSpc>
                <a:spcBef>
                  <a:spcPts val="0"/>
                </a:spcBef>
                <a:spcAft>
                  <a:spcPts val="0"/>
                </a:spcAft>
                <a:buClrTx/>
                <a:buSzTx/>
                <a:buNone/>
              </a:pPr>
              <a:r>
                <a:rPr lang="en-US" altLang="zh-CN" sz="14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Use structured, terminological prompts to avoid semantic confusion and model misunderstandings</a:t>
              </a:r>
              <a:endParaRPr lang="en-US" altLang="zh-CN" sz="14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endParaRPr>
            </a:p>
          </p:txBody>
        </p:sp>
      </p:grpSp>
      <p:grpSp>
        <p:nvGrpSpPr>
          <p:cNvPr id="34" name="组合 33">
            <a:extLst>
              <a:ext uri="{FF2B5EF4-FFF2-40B4-BE49-F238E27FC236}">
                <a16:creationId xmlns:a16="http://schemas.microsoft.com/office/drawing/2014/main" id="{775BE89D-A4FD-E2C9-E093-8A685E2409B8}"/>
              </a:ext>
            </a:extLst>
          </p:cNvPr>
          <p:cNvGrpSpPr/>
          <p:nvPr/>
        </p:nvGrpSpPr>
        <p:grpSpPr>
          <a:xfrm>
            <a:off x="6038850" y="3308350"/>
            <a:ext cx="5839460" cy="1445260"/>
            <a:chOff x="4237" y="3471"/>
            <a:chExt cx="9196" cy="2276"/>
          </a:xfrm>
        </p:grpSpPr>
        <p:sp>
          <p:nvSpPr>
            <p:cNvPr id="60" name="文本框 59">
              <a:extLst>
                <a:ext uri="{FF2B5EF4-FFF2-40B4-BE49-F238E27FC236}">
                  <a16:creationId xmlns:a16="http://schemas.microsoft.com/office/drawing/2014/main" id="{BF715335-B6E1-41C2-CFC0-7B272B50CEE7}"/>
                </a:ext>
              </a:extLst>
            </p:cNvPr>
            <p:cNvSpPr txBox="1"/>
            <p:nvPr/>
          </p:nvSpPr>
          <p:spPr>
            <a:xfrm>
              <a:off x="4237" y="3471"/>
              <a:ext cx="5461" cy="1055"/>
            </a:xfrm>
            <a:prstGeom prst="rect">
              <a:avLst/>
            </a:prstGeom>
            <a:noFill/>
          </p:spPr>
          <p:txBody>
            <a:bodyPr wrap="square" lIns="91440" tIns="90170" rIns="91440" bIns="90170" rtlCol="0">
              <a:spAutoFit/>
            </a:bodyPr>
            <a:lstStyle/>
            <a:p>
              <a:pPr lvl="0" algn="l">
                <a:lnSpc>
                  <a:spcPct val="150000"/>
                </a:lnSpc>
                <a:buClrTx/>
                <a:buSzTx/>
                <a:buFontTx/>
              </a:pPr>
              <a:r>
                <a:rPr lang="en-US" altLang="zh-CN" sz="24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Testbench Functionality</a:t>
              </a:r>
            </a:p>
          </p:txBody>
        </p:sp>
        <p:sp>
          <p:nvSpPr>
            <p:cNvPr id="61" name="文本框 60">
              <a:extLst>
                <a:ext uri="{FF2B5EF4-FFF2-40B4-BE49-F238E27FC236}">
                  <a16:creationId xmlns:a16="http://schemas.microsoft.com/office/drawing/2014/main" id="{A40BC6DF-5A0F-446E-A006-901BA41CE728}"/>
                </a:ext>
              </a:extLst>
            </p:cNvPr>
            <p:cNvSpPr txBox="1"/>
            <p:nvPr/>
          </p:nvSpPr>
          <p:spPr>
            <a:xfrm>
              <a:off x="4237" y="4503"/>
              <a:ext cx="9196" cy="1244"/>
            </a:xfrm>
            <a:prstGeom prst="rect">
              <a:avLst/>
            </a:prstGeom>
            <a:noFill/>
          </p:spPr>
          <p:txBody>
            <a:bodyPr wrap="square" lIns="91440" tIns="90170" rIns="91440" bIns="90170" rtlCol="0" anchor="t">
              <a:spAutoFit/>
            </a:bodyPr>
            <a:lstStyle/>
            <a:p>
              <a:pPr lvl="0" indent="0" algn="l">
                <a:lnSpc>
                  <a:spcPct val="150000"/>
                </a:lnSpc>
                <a:spcBef>
                  <a:spcPts val="0"/>
                </a:spcBef>
                <a:spcAft>
                  <a:spcPts val="0"/>
                </a:spcAft>
                <a:buClrTx/>
                <a:buSzTx/>
                <a:buNone/>
              </a:pPr>
              <a:r>
                <a:rPr lang="en-US" altLang="zh-CN" sz="14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In addition to the testbench generated by the platform,  add additional testbench to pass specific and stressed tests</a:t>
              </a:r>
              <a:endParaRPr lang="en-US" altLang="zh-CN" sz="14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endParaRPr>
            </a:p>
          </p:txBody>
        </p:sp>
      </p:grpSp>
      <p:grpSp>
        <p:nvGrpSpPr>
          <p:cNvPr id="18" name="组合 17">
            <a:extLst>
              <a:ext uri="{FF2B5EF4-FFF2-40B4-BE49-F238E27FC236}">
                <a16:creationId xmlns:a16="http://schemas.microsoft.com/office/drawing/2014/main" id="{D06DADE3-848F-9F67-4B7D-BC44CB1E1B0D}"/>
              </a:ext>
            </a:extLst>
          </p:cNvPr>
          <p:cNvGrpSpPr/>
          <p:nvPr/>
        </p:nvGrpSpPr>
        <p:grpSpPr>
          <a:xfrm>
            <a:off x="5304790" y="5062220"/>
            <a:ext cx="6755130" cy="1445260"/>
            <a:chOff x="4237" y="3471"/>
            <a:chExt cx="10638" cy="2276"/>
          </a:xfrm>
        </p:grpSpPr>
        <p:sp>
          <p:nvSpPr>
            <p:cNvPr id="19" name="文本框 18">
              <a:extLst>
                <a:ext uri="{FF2B5EF4-FFF2-40B4-BE49-F238E27FC236}">
                  <a16:creationId xmlns:a16="http://schemas.microsoft.com/office/drawing/2014/main" id="{4A736C3B-6D4C-FF38-59A6-DFF67445590B}"/>
                </a:ext>
              </a:extLst>
            </p:cNvPr>
            <p:cNvSpPr txBox="1"/>
            <p:nvPr/>
          </p:nvSpPr>
          <p:spPr>
            <a:xfrm>
              <a:off x="4237" y="3471"/>
              <a:ext cx="5109" cy="1055"/>
            </a:xfrm>
            <a:prstGeom prst="rect">
              <a:avLst/>
            </a:prstGeom>
            <a:noFill/>
          </p:spPr>
          <p:txBody>
            <a:bodyPr wrap="square" lIns="91440" tIns="90170" rIns="91440" bIns="90170" rtlCol="0">
              <a:spAutoFit/>
            </a:bodyPr>
            <a:lstStyle/>
            <a:p>
              <a:pPr lvl="0" algn="l">
                <a:lnSpc>
                  <a:spcPct val="150000"/>
                </a:lnSpc>
                <a:buClrTx/>
                <a:buSzTx/>
                <a:buFontTx/>
              </a:pPr>
              <a:r>
                <a:rPr lang="en-US" altLang="zh-CN" sz="24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Structure Granularity</a:t>
              </a:r>
            </a:p>
          </p:txBody>
        </p:sp>
        <p:sp>
          <p:nvSpPr>
            <p:cNvPr id="20" name="文本框 19">
              <a:extLst>
                <a:ext uri="{FF2B5EF4-FFF2-40B4-BE49-F238E27FC236}">
                  <a16:creationId xmlns:a16="http://schemas.microsoft.com/office/drawing/2014/main" id="{8A965A8D-CE03-7B98-6C48-E98C0BA294D8}"/>
                </a:ext>
              </a:extLst>
            </p:cNvPr>
            <p:cNvSpPr txBox="1"/>
            <p:nvPr/>
          </p:nvSpPr>
          <p:spPr>
            <a:xfrm>
              <a:off x="4237" y="4503"/>
              <a:ext cx="10638" cy="1244"/>
            </a:xfrm>
            <a:prstGeom prst="rect">
              <a:avLst/>
            </a:prstGeom>
            <a:noFill/>
          </p:spPr>
          <p:txBody>
            <a:bodyPr wrap="square" lIns="91440" tIns="90170" rIns="91440" bIns="90170" rtlCol="0" anchor="t">
              <a:spAutoFit/>
            </a:bodyPr>
            <a:lstStyle/>
            <a:p>
              <a:pPr lvl="0" indent="0" algn="l">
                <a:lnSpc>
                  <a:spcPct val="150000"/>
                </a:lnSpc>
                <a:spcBef>
                  <a:spcPts val="0"/>
                </a:spcBef>
                <a:spcAft>
                  <a:spcPts val="0"/>
                </a:spcAft>
                <a:buClrTx/>
                <a:buSzTx/>
                <a:buNone/>
              </a:pPr>
              <a:r>
                <a:rPr lang="en-US" altLang="zh-CN" sz="14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When meticulous revision is needed, use more fine-grained prompt descriptions, such as unit level and variable name level to identify the modification</a:t>
              </a:r>
              <a:endParaRPr lang="en-US" altLang="zh-CN" sz="14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endParaRPr>
            </a:p>
          </p:txBody>
        </p:sp>
      </p:grpSp>
    </p:spTree>
    <p:extLst>
      <p:ext uri="{BB962C8B-B14F-4D97-AF65-F5344CB8AC3E}">
        <p14:creationId xmlns:p14="http://schemas.microsoft.com/office/powerpoint/2010/main" val="2395890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49B04-4412-DA55-3783-CE72101C9F87}"/>
            </a:ext>
          </a:extLst>
        </p:cNvPr>
        <p:cNvGrpSpPr/>
        <p:nvPr/>
      </p:nvGrpSpPr>
      <p:grpSpPr>
        <a:xfrm>
          <a:off x="0" y="0"/>
          <a:ext cx="0" cy="0"/>
          <a:chOff x="0" y="0"/>
          <a:chExt cx="0" cy="0"/>
        </a:xfrm>
      </p:grpSpPr>
      <p:grpSp>
        <p:nvGrpSpPr>
          <p:cNvPr id="11" name="组合 10">
            <a:extLst>
              <a:ext uri="{FF2B5EF4-FFF2-40B4-BE49-F238E27FC236}">
                <a16:creationId xmlns:a16="http://schemas.microsoft.com/office/drawing/2014/main" id="{ACD6915E-6459-0960-8B2E-3C4540759EA9}"/>
              </a:ext>
            </a:extLst>
          </p:cNvPr>
          <p:cNvGrpSpPr/>
          <p:nvPr/>
        </p:nvGrpSpPr>
        <p:grpSpPr>
          <a:xfrm>
            <a:off x="0" y="743585"/>
            <a:ext cx="11162030" cy="109366"/>
            <a:chOff x="-22" y="1363"/>
            <a:chExt cx="17578" cy="280"/>
          </a:xfrm>
        </p:grpSpPr>
        <p:sp>
          <p:nvSpPr>
            <p:cNvPr id="7" name="任意多边形 6">
              <a:extLst>
                <a:ext uri="{FF2B5EF4-FFF2-40B4-BE49-F238E27FC236}">
                  <a16:creationId xmlns:a16="http://schemas.microsoft.com/office/drawing/2014/main" id="{A7926BF2-9601-2F9B-1CB2-D4D4567746E8}"/>
                </a:ext>
              </a:extLst>
            </p:cNvPr>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a:extLst>
                <a:ext uri="{FF2B5EF4-FFF2-40B4-BE49-F238E27FC236}">
                  <a16:creationId xmlns:a16="http://schemas.microsoft.com/office/drawing/2014/main" id="{8132EA90-AFB2-6C80-0F46-B3C4D0D01698}"/>
                </a:ext>
              </a:extLst>
            </p:cNvPr>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2" name="弧形 1">
            <a:extLst>
              <a:ext uri="{FF2B5EF4-FFF2-40B4-BE49-F238E27FC236}">
                <a16:creationId xmlns:a16="http://schemas.microsoft.com/office/drawing/2014/main" id="{C234DEDC-FB29-3199-5135-1FFFF8D04BE6}"/>
              </a:ext>
            </a:extLst>
          </p:cNvPr>
          <p:cNvSpPr/>
          <p:nvPr/>
        </p:nvSpPr>
        <p:spPr>
          <a:xfrm>
            <a:off x="758825" y="1747520"/>
            <a:ext cx="4311015" cy="4401185"/>
          </a:xfrm>
          <a:prstGeom prst="arc">
            <a:avLst>
              <a:gd name="adj1" fmla="val 16200000"/>
              <a:gd name="adj2" fmla="val 5376381"/>
            </a:avLst>
          </a:prstGeom>
          <a:noFill/>
          <a:ln w="381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latin typeface="Times New Roman" panose="02020603050405020304" pitchFamily="18" charset="0"/>
              <a:cs typeface="Times New Roman" panose="02020603050405020304" pitchFamily="18" charset="0"/>
              <a:sym typeface="+mn-ea"/>
            </a:endParaRPr>
          </a:p>
        </p:txBody>
      </p:sp>
      <p:sp>
        <p:nvSpPr>
          <p:cNvPr id="4" name="椭圆 3">
            <a:extLst>
              <a:ext uri="{FF2B5EF4-FFF2-40B4-BE49-F238E27FC236}">
                <a16:creationId xmlns:a16="http://schemas.microsoft.com/office/drawing/2014/main" id="{689503CB-3F7D-8609-3E3B-79A27191F0FE}"/>
              </a:ext>
            </a:extLst>
          </p:cNvPr>
          <p:cNvSpPr/>
          <p:nvPr/>
        </p:nvSpPr>
        <p:spPr>
          <a:xfrm>
            <a:off x="3983990" y="1937385"/>
            <a:ext cx="520700" cy="520700"/>
          </a:xfrm>
          <a:prstGeom prst="ellipse">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3" name="椭圆 2">
            <a:extLst>
              <a:ext uri="{FF2B5EF4-FFF2-40B4-BE49-F238E27FC236}">
                <a16:creationId xmlns:a16="http://schemas.microsoft.com/office/drawing/2014/main" id="{FA2CA928-FDB9-15E6-3435-F1A1BC14638C}"/>
              </a:ext>
            </a:extLst>
          </p:cNvPr>
          <p:cNvSpPr/>
          <p:nvPr/>
        </p:nvSpPr>
        <p:spPr>
          <a:xfrm>
            <a:off x="3983990" y="5404485"/>
            <a:ext cx="520700" cy="520700"/>
          </a:xfrm>
          <a:prstGeom prst="ellipse">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13" name="椭圆 12">
            <a:extLst>
              <a:ext uri="{FF2B5EF4-FFF2-40B4-BE49-F238E27FC236}">
                <a16:creationId xmlns:a16="http://schemas.microsoft.com/office/drawing/2014/main" id="{61922B15-B522-0146-540E-6C8A8DAD9BF7}"/>
              </a:ext>
            </a:extLst>
          </p:cNvPr>
          <p:cNvSpPr/>
          <p:nvPr/>
        </p:nvSpPr>
        <p:spPr>
          <a:xfrm>
            <a:off x="4844415" y="3664439"/>
            <a:ext cx="520700" cy="520700"/>
          </a:xfrm>
          <a:prstGeom prst="ellips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pic>
        <p:nvPicPr>
          <p:cNvPr id="5" name="图片 4" descr="C:/Users/admin/AppData/Local/Temp/picturecompress_20220427174227/output_1.jpgoutput_1">
            <a:extLst>
              <a:ext uri="{FF2B5EF4-FFF2-40B4-BE49-F238E27FC236}">
                <a16:creationId xmlns:a16="http://schemas.microsoft.com/office/drawing/2014/main" id="{E5DF2123-E505-9DAF-2013-FF4E5BCFEC3B}"/>
              </a:ext>
            </a:extLst>
          </p:cNvPr>
          <p:cNvPicPr>
            <a:picLocks noChangeAspect="1"/>
          </p:cNvPicPr>
          <p:nvPr/>
        </p:nvPicPr>
        <p:blipFill>
          <a:blip r:embed="rId2"/>
          <a:srcRect/>
          <a:stretch>
            <a:fillRect/>
          </a:stretch>
        </p:blipFill>
        <p:spPr>
          <a:xfrm>
            <a:off x="996950" y="2234565"/>
            <a:ext cx="3507740" cy="3507740"/>
          </a:xfrm>
          <a:prstGeom prst="ellipse">
            <a:avLst/>
          </a:prstGeom>
        </p:spPr>
      </p:pic>
      <p:grpSp>
        <p:nvGrpSpPr>
          <p:cNvPr id="6" name="组合 5">
            <a:extLst>
              <a:ext uri="{FF2B5EF4-FFF2-40B4-BE49-F238E27FC236}">
                <a16:creationId xmlns:a16="http://schemas.microsoft.com/office/drawing/2014/main" id="{29B3E443-9F24-C807-0F6C-9F78A4A094CF}"/>
              </a:ext>
            </a:extLst>
          </p:cNvPr>
          <p:cNvGrpSpPr/>
          <p:nvPr/>
        </p:nvGrpSpPr>
        <p:grpSpPr>
          <a:xfrm>
            <a:off x="5297170" y="1283970"/>
            <a:ext cx="5995670" cy="1768475"/>
            <a:chOff x="4237" y="3471"/>
            <a:chExt cx="9442" cy="2785"/>
          </a:xfrm>
        </p:grpSpPr>
        <p:sp>
          <p:nvSpPr>
            <p:cNvPr id="9" name="文本框 8">
              <a:extLst>
                <a:ext uri="{FF2B5EF4-FFF2-40B4-BE49-F238E27FC236}">
                  <a16:creationId xmlns:a16="http://schemas.microsoft.com/office/drawing/2014/main" id="{DB6BE3DA-5919-3E06-15B5-5E8DE6BED4A2}"/>
                </a:ext>
              </a:extLst>
            </p:cNvPr>
            <p:cNvSpPr txBox="1"/>
            <p:nvPr/>
          </p:nvSpPr>
          <p:spPr>
            <a:xfrm>
              <a:off x="4237" y="3471"/>
              <a:ext cx="3444" cy="1055"/>
            </a:xfrm>
            <a:prstGeom prst="rect">
              <a:avLst/>
            </a:prstGeom>
            <a:noFill/>
          </p:spPr>
          <p:txBody>
            <a:bodyPr wrap="square" lIns="91440" tIns="90170" rIns="91440" bIns="90170" rtlCol="0">
              <a:spAutoFit/>
            </a:bodyPr>
            <a:lstStyle/>
            <a:p>
              <a:pPr lvl="0" algn="ctr">
                <a:lnSpc>
                  <a:spcPct val="150000"/>
                </a:lnSpc>
                <a:buClrTx/>
                <a:buSzTx/>
                <a:buFontTx/>
              </a:pPr>
              <a:r>
                <a:rPr lang="en-US" altLang="zh-CN" sz="24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Pipeline Design</a:t>
              </a:r>
            </a:p>
          </p:txBody>
        </p:sp>
        <p:sp>
          <p:nvSpPr>
            <p:cNvPr id="33" name="文本框 32">
              <a:extLst>
                <a:ext uri="{FF2B5EF4-FFF2-40B4-BE49-F238E27FC236}">
                  <a16:creationId xmlns:a16="http://schemas.microsoft.com/office/drawing/2014/main" id="{B5898962-DE1D-8D5A-8462-ACF2FBB03E8F}"/>
                </a:ext>
              </a:extLst>
            </p:cNvPr>
            <p:cNvSpPr txBox="1"/>
            <p:nvPr/>
          </p:nvSpPr>
          <p:spPr>
            <a:xfrm>
              <a:off x="4237" y="4503"/>
              <a:ext cx="9442" cy="1753"/>
            </a:xfrm>
            <a:prstGeom prst="rect">
              <a:avLst/>
            </a:prstGeom>
            <a:noFill/>
          </p:spPr>
          <p:txBody>
            <a:bodyPr wrap="square" lIns="91440" tIns="90170" rIns="91440" bIns="90170" rtlCol="0" anchor="t">
              <a:spAutoFit/>
            </a:bodyPr>
            <a:lstStyle/>
            <a:p>
              <a:pPr lvl="0" indent="0" algn="l">
                <a:lnSpc>
                  <a:spcPct val="150000"/>
                </a:lnSpc>
                <a:spcBef>
                  <a:spcPts val="0"/>
                </a:spcBef>
                <a:spcAft>
                  <a:spcPts val="0"/>
                </a:spcAft>
                <a:buClrTx/>
                <a:buSzTx/>
                <a:buNone/>
              </a:pPr>
              <a:r>
                <a:rPr lang="en-US" altLang="zh-CN" sz="14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If the streamer and the accumulator could be pipelined, there will be more hazards and forward mechanism to be used. There is a trade-off, more speed or less complexity.</a:t>
              </a:r>
            </a:p>
          </p:txBody>
        </p:sp>
      </p:grpSp>
      <p:grpSp>
        <p:nvGrpSpPr>
          <p:cNvPr id="34" name="组合 33">
            <a:extLst>
              <a:ext uri="{FF2B5EF4-FFF2-40B4-BE49-F238E27FC236}">
                <a16:creationId xmlns:a16="http://schemas.microsoft.com/office/drawing/2014/main" id="{9779EB69-825E-FB2E-26AC-4BF9C4241456}"/>
              </a:ext>
            </a:extLst>
          </p:cNvPr>
          <p:cNvGrpSpPr/>
          <p:nvPr/>
        </p:nvGrpSpPr>
        <p:grpSpPr>
          <a:xfrm>
            <a:off x="5697220" y="3040234"/>
            <a:ext cx="6173470" cy="2024380"/>
            <a:chOff x="3711" y="3577"/>
            <a:chExt cx="9722" cy="3188"/>
          </a:xfrm>
        </p:grpSpPr>
        <p:sp>
          <p:nvSpPr>
            <p:cNvPr id="60" name="文本框 59">
              <a:extLst>
                <a:ext uri="{FF2B5EF4-FFF2-40B4-BE49-F238E27FC236}">
                  <a16:creationId xmlns:a16="http://schemas.microsoft.com/office/drawing/2014/main" id="{AD543F42-264A-D706-6BC9-2F556AE355A4}"/>
                </a:ext>
              </a:extLst>
            </p:cNvPr>
            <p:cNvSpPr txBox="1"/>
            <p:nvPr/>
          </p:nvSpPr>
          <p:spPr>
            <a:xfrm>
              <a:off x="3711" y="3577"/>
              <a:ext cx="5461" cy="1055"/>
            </a:xfrm>
            <a:prstGeom prst="rect">
              <a:avLst/>
            </a:prstGeom>
            <a:noFill/>
          </p:spPr>
          <p:txBody>
            <a:bodyPr wrap="square" lIns="91440" tIns="90170" rIns="91440" bIns="90170" rtlCol="0">
              <a:spAutoFit/>
            </a:bodyPr>
            <a:lstStyle/>
            <a:p>
              <a:pPr lvl="0" algn="l">
                <a:lnSpc>
                  <a:spcPct val="150000"/>
                </a:lnSpc>
                <a:buClrTx/>
                <a:buSzTx/>
                <a:buFontTx/>
              </a:pPr>
              <a:r>
                <a:rPr lang="en-US" altLang="zh-CN" sz="24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S</a:t>
              </a:r>
              <a:r>
                <a:rPr lang="en-US" altLang="zh-CN" sz="24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ingle Cycle </a:t>
              </a:r>
            </a:p>
          </p:txBody>
        </p:sp>
        <p:sp>
          <p:nvSpPr>
            <p:cNvPr id="61" name="文本框 60">
              <a:extLst>
                <a:ext uri="{FF2B5EF4-FFF2-40B4-BE49-F238E27FC236}">
                  <a16:creationId xmlns:a16="http://schemas.microsoft.com/office/drawing/2014/main" id="{93D19E5A-6600-C679-47BC-8DED4FF525FC}"/>
                </a:ext>
              </a:extLst>
            </p:cNvPr>
            <p:cNvSpPr txBox="1"/>
            <p:nvPr/>
          </p:nvSpPr>
          <p:spPr>
            <a:xfrm>
              <a:off x="3711" y="4503"/>
              <a:ext cx="9722" cy="2262"/>
            </a:xfrm>
            <a:prstGeom prst="rect">
              <a:avLst/>
            </a:prstGeom>
            <a:noFill/>
          </p:spPr>
          <p:txBody>
            <a:bodyPr wrap="square" lIns="91440" tIns="90170" rIns="91440" bIns="90170" rtlCol="0" anchor="t">
              <a:spAutoFit/>
            </a:bodyPr>
            <a:lstStyle/>
            <a:p>
              <a:pPr lvl="0" indent="0" algn="l">
                <a:lnSpc>
                  <a:spcPct val="150000"/>
                </a:lnSpc>
                <a:spcBef>
                  <a:spcPts val="0"/>
                </a:spcBef>
                <a:spcAft>
                  <a:spcPts val="0"/>
                </a:spcAft>
                <a:buClrTx/>
                <a:buSzTx/>
                <a:buNone/>
              </a:pPr>
              <a:r>
                <a:rPr lang="en-US" altLang="zh-CN" sz="14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Using single cycle might be bad for CPI but it would be better for the accuracy and might be good for LLM training because most accelerator doesn't require all algorithm. Guarantee accuracy is much more important than increasing such slightly changing speed.</a:t>
              </a:r>
            </a:p>
          </p:txBody>
        </p:sp>
      </p:grpSp>
      <p:grpSp>
        <p:nvGrpSpPr>
          <p:cNvPr id="18" name="组合 17">
            <a:extLst>
              <a:ext uri="{FF2B5EF4-FFF2-40B4-BE49-F238E27FC236}">
                <a16:creationId xmlns:a16="http://schemas.microsoft.com/office/drawing/2014/main" id="{B6A2870E-5979-E20E-91C5-14E972BF2444}"/>
              </a:ext>
            </a:extLst>
          </p:cNvPr>
          <p:cNvGrpSpPr/>
          <p:nvPr/>
        </p:nvGrpSpPr>
        <p:grpSpPr>
          <a:xfrm>
            <a:off x="5304790" y="5062220"/>
            <a:ext cx="6755130" cy="1445260"/>
            <a:chOff x="4237" y="3471"/>
            <a:chExt cx="10638" cy="2276"/>
          </a:xfrm>
        </p:grpSpPr>
        <p:sp>
          <p:nvSpPr>
            <p:cNvPr id="19" name="文本框 18">
              <a:extLst>
                <a:ext uri="{FF2B5EF4-FFF2-40B4-BE49-F238E27FC236}">
                  <a16:creationId xmlns:a16="http://schemas.microsoft.com/office/drawing/2014/main" id="{FC9556FF-5C82-1413-35EF-B9B0E6870413}"/>
                </a:ext>
              </a:extLst>
            </p:cNvPr>
            <p:cNvSpPr txBox="1"/>
            <p:nvPr/>
          </p:nvSpPr>
          <p:spPr>
            <a:xfrm>
              <a:off x="4237" y="3471"/>
              <a:ext cx="5109" cy="1055"/>
            </a:xfrm>
            <a:prstGeom prst="rect">
              <a:avLst/>
            </a:prstGeom>
            <a:noFill/>
          </p:spPr>
          <p:txBody>
            <a:bodyPr wrap="square" lIns="91440" tIns="90170" rIns="91440" bIns="90170" rtlCol="0">
              <a:spAutoFit/>
            </a:bodyPr>
            <a:lstStyle/>
            <a:p>
              <a:pPr lvl="0" algn="l">
                <a:lnSpc>
                  <a:spcPct val="150000"/>
                </a:lnSpc>
                <a:buClrTx/>
                <a:buSzTx/>
                <a:buFontTx/>
              </a:pPr>
              <a:r>
                <a:rPr lang="en-US" altLang="zh-CN" sz="24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Cache Transmission</a:t>
              </a:r>
            </a:p>
          </p:txBody>
        </p:sp>
        <p:sp>
          <p:nvSpPr>
            <p:cNvPr id="20" name="文本框 19">
              <a:extLst>
                <a:ext uri="{FF2B5EF4-FFF2-40B4-BE49-F238E27FC236}">
                  <a16:creationId xmlns:a16="http://schemas.microsoft.com/office/drawing/2014/main" id="{D441D05F-6A27-D14A-9150-A10CE7E1F4FB}"/>
                </a:ext>
              </a:extLst>
            </p:cNvPr>
            <p:cNvSpPr txBox="1"/>
            <p:nvPr/>
          </p:nvSpPr>
          <p:spPr>
            <a:xfrm>
              <a:off x="4237" y="4503"/>
              <a:ext cx="10638" cy="1244"/>
            </a:xfrm>
            <a:prstGeom prst="rect">
              <a:avLst/>
            </a:prstGeom>
            <a:noFill/>
          </p:spPr>
          <p:txBody>
            <a:bodyPr wrap="square" lIns="91440" tIns="90170" rIns="91440" bIns="90170" rtlCol="0" anchor="t">
              <a:spAutoFit/>
            </a:bodyPr>
            <a:lstStyle/>
            <a:p>
              <a:pPr lvl="0" indent="0" algn="l">
                <a:lnSpc>
                  <a:spcPct val="150000"/>
                </a:lnSpc>
                <a:spcBef>
                  <a:spcPts val="0"/>
                </a:spcBef>
                <a:spcAft>
                  <a:spcPts val="0"/>
                </a:spcAft>
                <a:buClrTx/>
                <a:buSzTx/>
                <a:buNone/>
              </a:pPr>
              <a:r>
                <a:rPr lang="en-US" altLang="zh-CN" sz="14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Try to use the wright back and set associative memory instead of direct map and write through because the latter one might cause more address tag miss.</a:t>
              </a:r>
            </a:p>
          </p:txBody>
        </p:sp>
      </p:grpSp>
      <p:sp>
        <p:nvSpPr>
          <p:cNvPr id="12" name="文本框 11">
            <a:extLst>
              <a:ext uri="{FF2B5EF4-FFF2-40B4-BE49-F238E27FC236}">
                <a16:creationId xmlns:a16="http://schemas.microsoft.com/office/drawing/2014/main" id="{52DE4395-5119-4A1A-15AC-1085637A1991}"/>
              </a:ext>
            </a:extLst>
          </p:cNvPr>
          <p:cNvSpPr txBox="1"/>
          <p:nvPr/>
        </p:nvSpPr>
        <p:spPr>
          <a:xfrm>
            <a:off x="190500" y="221615"/>
            <a:ext cx="9384821" cy="523220"/>
          </a:xfrm>
          <a:prstGeom prst="rect">
            <a:avLst/>
          </a:prstGeom>
          <a:noFill/>
        </p:spPr>
        <p:txBody>
          <a:bodyPr wrap="square" rtlCol="0" anchor="t">
            <a:spAutoFit/>
          </a:bodyPr>
          <a:lstStyle/>
          <a:p>
            <a:pPr lvl="0"/>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Challenges &amp; Lessons Learned: </a:t>
            </a:r>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Architecture Design</a:t>
            </a:r>
            <a:endPar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Tree>
    <p:extLst>
      <p:ext uri="{BB962C8B-B14F-4D97-AF65-F5344CB8AC3E}">
        <p14:creationId xmlns:p14="http://schemas.microsoft.com/office/powerpoint/2010/main" val="558195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E735A6-217A-A4A0-2447-8303800EAD45}"/>
            </a:ext>
          </a:extLst>
        </p:cNvPr>
        <p:cNvGrpSpPr/>
        <p:nvPr/>
      </p:nvGrpSpPr>
      <p:grpSpPr>
        <a:xfrm>
          <a:off x="0" y="0"/>
          <a:ext cx="0" cy="0"/>
          <a:chOff x="0" y="0"/>
          <a:chExt cx="0" cy="0"/>
        </a:xfrm>
      </p:grpSpPr>
      <p:pic>
        <p:nvPicPr>
          <p:cNvPr id="4" name="图片 3" descr="pexels-david-jakab-976473">
            <a:extLst>
              <a:ext uri="{FF2B5EF4-FFF2-40B4-BE49-F238E27FC236}">
                <a16:creationId xmlns:a16="http://schemas.microsoft.com/office/drawing/2014/main" id="{88942C7C-8D0C-1FE3-8792-5070E8FB20EB}"/>
              </a:ext>
            </a:extLst>
          </p:cNvPr>
          <p:cNvPicPr>
            <a:picLocks noChangeAspect="1"/>
          </p:cNvPicPr>
          <p:nvPr/>
        </p:nvPicPr>
        <p:blipFill>
          <a:blip r:embed="rId2">
            <a:grayscl/>
          </a:blip>
          <a:srcRect t="10093" b="10093"/>
          <a:stretch>
            <a:fillRect/>
          </a:stretch>
        </p:blipFill>
        <p:spPr>
          <a:xfrm>
            <a:off x="0" y="0"/>
            <a:ext cx="12192635" cy="6858635"/>
          </a:xfrm>
          <a:prstGeom prst="rect">
            <a:avLst/>
          </a:prstGeom>
        </p:spPr>
      </p:pic>
      <p:sp>
        <p:nvSpPr>
          <p:cNvPr id="5" name="矩形 4">
            <a:extLst>
              <a:ext uri="{FF2B5EF4-FFF2-40B4-BE49-F238E27FC236}">
                <a16:creationId xmlns:a16="http://schemas.microsoft.com/office/drawing/2014/main" id="{E23F4A0F-4E56-EDC0-D0D0-1E99D24E5555}"/>
              </a:ext>
            </a:extLst>
          </p:cNvPr>
          <p:cNvSpPr/>
          <p:nvPr/>
        </p:nvSpPr>
        <p:spPr>
          <a:xfrm>
            <a:off x="0" y="-635"/>
            <a:ext cx="12192000" cy="6858635"/>
          </a:xfrm>
          <a:prstGeom prst="rect">
            <a:avLst/>
          </a:prstGeom>
          <a:solidFill>
            <a:srgbClr val="00022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65DE84D1-CFFC-DA94-8E5C-224050F499F9}"/>
              </a:ext>
            </a:extLst>
          </p:cNvPr>
          <p:cNvSpPr/>
          <p:nvPr/>
        </p:nvSpPr>
        <p:spPr>
          <a:xfrm>
            <a:off x="13528675" y="-784225"/>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14" name="组合 13">
            <a:extLst>
              <a:ext uri="{FF2B5EF4-FFF2-40B4-BE49-F238E27FC236}">
                <a16:creationId xmlns:a16="http://schemas.microsoft.com/office/drawing/2014/main" id="{B8434146-8E5D-E893-3A1F-F8D5CA03EC8A}"/>
              </a:ext>
            </a:extLst>
          </p:cNvPr>
          <p:cNvGrpSpPr/>
          <p:nvPr/>
        </p:nvGrpSpPr>
        <p:grpSpPr>
          <a:xfrm>
            <a:off x="8808720" y="635"/>
            <a:ext cx="3383280" cy="6858000"/>
            <a:chOff x="12158" y="1"/>
            <a:chExt cx="7042" cy="10800"/>
          </a:xfrm>
          <a:solidFill>
            <a:srgbClr val="0279FE"/>
          </a:solidFill>
        </p:grpSpPr>
        <p:sp>
          <p:nvSpPr>
            <p:cNvPr id="7" name="任意多边形 6">
              <a:extLst>
                <a:ext uri="{FF2B5EF4-FFF2-40B4-BE49-F238E27FC236}">
                  <a16:creationId xmlns:a16="http://schemas.microsoft.com/office/drawing/2014/main" id="{9B35AEA7-3146-6AC3-74DA-5E6DE063466F}"/>
                </a:ext>
              </a:extLst>
            </p:cNvPr>
            <p:cNvSpPr/>
            <p:nvPr/>
          </p:nvSpPr>
          <p:spPr>
            <a:xfrm>
              <a:off x="13062" y="1"/>
              <a:ext cx="6139"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6139" h="10800">
                  <a:moveTo>
                    <a:pt x="0" y="10800"/>
                  </a:moveTo>
                  <a:lnTo>
                    <a:pt x="1921" y="0"/>
                  </a:lnTo>
                  <a:lnTo>
                    <a:pt x="6139" y="0"/>
                  </a:lnTo>
                  <a:lnTo>
                    <a:pt x="6139" y="8686"/>
                  </a:lnTo>
                  <a:lnTo>
                    <a:pt x="5763" y="10800"/>
                  </a:lnTo>
                  <a:lnTo>
                    <a:pt x="0" y="10800"/>
                  </a:lnTo>
                  <a:close/>
                </a:path>
              </a:pathLst>
            </a:custGeom>
            <a:solidFill>
              <a:srgbClr val="0279F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任意多边形 9">
              <a:extLst>
                <a:ext uri="{FF2B5EF4-FFF2-40B4-BE49-F238E27FC236}">
                  <a16:creationId xmlns:a16="http://schemas.microsoft.com/office/drawing/2014/main" id="{09007550-FC19-F80B-836B-8173B7AAA64B}"/>
                </a:ext>
              </a:extLst>
            </p:cNvPr>
            <p:cNvSpPr/>
            <p:nvPr/>
          </p:nvSpPr>
          <p:spPr>
            <a:xfrm>
              <a:off x="12158" y="1"/>
              <a:ext cx="2450"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450" h="10800">
                  <a:moveTo>
                    <a:pt x="1921" y="0"/>
                  </a:moveTo>
                  <a:lnTo>
                    <a:pt x="2450" y="0"/>
                  </a:lnTo>
                  <a:lnTo>
                    <a:pt x="529" y="10800"/>
                  </a:lnTo>
                  <a:lnTo>
                    <a:pt x="0" y="10800"/>
                  </a:lnTo>
                  <a:lnTo>
                    <a:pt x="1921" y="0"/>
                  </a:lnTo>
                  <a:close/>
                </a:path>
              </a:pathLst>
            </a:custGeom>
            <a:solidFill>
              <a:srgbClr val="0279F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8" name="文本框 17">
            <a:extLst>
              <a:ext uri="{FF2B5EF4-FFF2-40B4-BE49-F238E27FC236}">
                <a16:creationId xmlns:a16="http://schemas.microsoft.com/office/drawing/2014/main" id="{78AF8F6A-0206-1008-7812-5F9578869E02}"/>
              </a:ext>
            </a:extLst>
          </p:cNvPr>
          <p:cNvSpPr txBox="1"/>
          <p:nvPr/>
        </p:nvSpPr>
        <p:spPr>
          <a:xfrm>
            <a:off x="683260" y="1087755"/>
            <a:ext cx="3188335" cy="1106805"/>
          </a:xfrm>
          <a:prstGeom prst="rect">
            <a:avLst/>
          </a:prstGeom>
          <a:noFill/>
        </p:spPr>
        <p:txBody>
          <a:bodyPr wrap="square" rtlCol="0">
            <a:spAutoFit/>
          </a:bodyPr>
          <a:lstStyle/>
          <a:p>
            <a:pPr lvl="0" algn="l">
              <a:buClrTx/>
              <a:buSzTx/>
              <a:buFontTx/>
            </a:pPr>
            <a:r>
              <a:rPr lang="en-US" altLang="zh-CN" sz="6600" dirty="0">
                <a:ln w="15875">
                  <a:noFill/>
                </a:ln>
                <a:solidFill>
                  <a:srgbClr val="0279FE"/>
                </a:solidFill>
                <a:uFillTx/>
                <a:latin typeface="Times New Roman" panose="02020603050405020304" pitchFamily="18" charset="0"/>
                <a:ea typeface="OPPOSans M" panose="00020600040101010101" charset="-122"/>
                <a:cs typeface="Times New Roman" panose="02020603050405020304" pitchFamily="18" charset="0"/>
                <a:sym typeface="+mn-ea"/>
              </a:rPr>
              <a:t>06</a:t>
            </a:r>
          </a:p>
        </p:txBody>
      </p:sp>
      <p:sp>
        <p:nvSpPr>
          <p:cNvPr id="12" name="文本框 11">
            <a:extLst>
              <a:ext uri="{FF2B5EF4-FFF2-40B4-BE49-F238E27FC236}">
                <a16:creationId xmlns:a16="http://schemas.microsoft.com/office/drawing/2014/main" id="{79B4A15C-1BAF-6A5B-AC00-3FA197FAEB10}"/>
              </a:ext>
            </a:extLst>
          </p:cNvPr>
          <p:cNvSpPr txBox="1"/>
          <p:nvPr/>
        </p:nvSpPr>
        <p:spPr>
          <a:xfrm>
            <a:off x="683260" y="2460625"/>
            <a:ext cx="7499350" cy="1015663"/>
          </a:xfrm>
          <a:prstGeom prst="rect">
            <a:avLst/>
          </a:prstGeom>
          <a:noFill/>
        </p:spPr>
        <p:txBody>
          <a:bodyPr wrap="square" rtlCol="0">
            <a:spAutoFit/>
          </a:bodyPr>
          <a:lstStyle/>
          <a:p>
            <a:r>
              <a:rPr lang="en-US" altLang="zh-CN" sz="6000" dirty="0">
                <a:solidFill>
                  <a:schemeClr val="bg1"/>
                </a:solidFill>
                <a:latin typeface="Times New Roman" panose="02020603050405020304" pitchFamily="18" charset="0"/>
                <a:ea typeface="OPPOSans B" panose="00020600040101010101" charset="-122"/>
                <a:cs typeface="Times New Roman" panose="02020603050405020304" pitchFamily="18" charset="0"/>
              </a:rPr>
              <a:t>Future Work</a:t>
            </a:r>
          </a:p>
        </p:txBody>
      </p:sp>
      <p:cxnSp>
        <p:nvCxnSpPr>
          <p:cNvPr id="21" name="直接连接符 20">
            <a:extLst>
              <a:ext uri="{FF2B5EF4-FFF2-40B4-BE49-F238E27FC236}">
                <a16:creationId xmlns:a16="http://schemas.microsoft.com/office/drawing/2014/main" id="{97AFE223-C978-491B-C8E4-30D7975ABDA8}"/>
              </a:ext>
            </a:extLst>
          </p:cNvPr>
          <p:cNvCxnSpPr/>
          <p:nvPr/>
        </p:nvCxnSpPr>
        <p:spPr>
          <a:xfrm>
            <a:off x="829310" y="5075555"/>
            <a:ext cx="0" cy="551180"/>
          </a:xfrm>
          <a:prstGeom prst="line">
            <a:avLst/>
          </a:prstGeom>
          <a:ln w="7620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7591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p:cNvSpPr txBox="1"/>
          <p:nvPr/>
        </p:nvSpPr>
        <p:spPr>
          <a:xfrm>
            <a:off x="190500" y="221615"/>
            <a:ext cx="3521075" cy="52197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Future Work</a:t>
            </a:r>
          </a:p>
        </p:txBody>
      </p:sp>
      <p:grpSp>
        <p:nvGrpSpPr>
          <p:cNvPr id="5" name="组合 4"/>
          <p:cNvGrpSpPr/>
          <p:nvPr/>
        </p:nvGrpSpPr>
        <p:grpSpPr>
          <a:xfrm>
            <a:off x="8324850" y="1548765"/>
            <a:ext cx="3074670" cy="4470400"/>
            <a:chOff x="1983" y="3152"/>
            <a:chExt cx="4842" cy="7040"/>
          </a:xfrm>
          <a:solidFill>
            <a:srgbClr val="27DDD6"/>
          </a:solidFill>
        </p:grpSpPr>
        <p:sp>
          <p:nvSpPr>
            <p:cNvPr id="6" name="矩形 5"/>
            <p:cNvSpPr/>
            <p:nvPr/>
          </p:nvSpPr>
          <p:spPr>
            <a:xfrm>
              <a:off x="3080" y="3152"/>
              <a:ext cx="3745" cy="5424"/>
            </a:xfrm>
            <a:prstGeom prst="rect">
              <a:avLst/>
            </a:prstGeom>
            <a:solidFill>
              <a:srgbClr val="262626"/>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178C3"/>
                </a:solidFill>
                <a:latin typeface="Times New Roman" panose="02020603050405020304" pitchFamily="18" charset="0"/>
                <a:cs typeface="Times New Roman" panose="02020603050405020304" pitchFamily="18" charset="0"/>
              </a:endParaRPr>
            </a:p>
          </p:txBody>
        </p:sp>
        <p:pic>
          <p:nvPicPr>
            <p:cNvPr id="12" name="图片 11" descr="pexels-yan-krukov-7793096"/>
            <p:cNvPicPr>
              <a:picLocks noChangeAspect="1"/>
            </p:cNvPicPr>
            <p:nvPr/>
          </p:nvPicPr>
          <p:blipFill>
            <a:blip r:embed="rId2"/>
            <a:stretch>
              <a:fillRect/>
            </a:stretch>
          </p:blipFill>
          <p:spPr>
            <a:xfrm>
              <a:off x="1983" y="3419"/>
              <a:ext cx="4515" cy="6773"/>
            </a:xfrm>
            <a:prstGeom prst="rect">
              <a:avLst/>
            </a:prstGeom>
            <a:grpFill/>
          </p:spPr>
        </p:pic>
      </p:grpSp>
      <p:sp>
        <p:nvSpPr>
          <p:cNvPr id="13" name="矩形 12"/>
          <p:cNvSpPr/>
          <p:nvPr/>
        </p:nvSpPr>
        <p:spPr>
          <a:xfrm>
            <a:off x="7887970" y="5703468"/>
            <a:ext cx="681990" cy="681990"/>
          </a:xfrm>
          <a:prstGeom prst="rect">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32" name="文本框 31"/>
          <p:cNvSpPr txBox="1"/>
          <p:nvPr/>
        </p:nvSpPr>
        <p:spPr>
          <a:xfrm>
            <a:off x="1165766" y="2876808"/>
            <a:ext cx="2695669" cy="876522"/>
          </a:xfrm>
          <a:prstGeom prst="rect">
            <a:avLst/>
          </a:prstGeom>
          <a:noFill/>
        </p:spPr>
        <p:txBody>
          <a:bodyPr wrap="square" lIns="91440" tIns="90170" rIns="91440" bIns="90170" rtlCol="0">
            <a:spAutoFit/>
          </a:bodyPr>
          <a:lstStyle/>
          <a:p>
            <a:pPr lvl="0">
              <a:lnSpc>
                <a:spcPct val="150000"/>
              </a:lnSpc>
            </a:pPr>
            <a:r>
              <a:rPr lang="en-US" altLang="zh-CN" sz="1600" dirty="0">
                <a:latin typeface="Times New Roman" panose="02020603050405020304" pitchFamily="18" charset="0"/>
              </a:rPr>
              <a:t>Simulation with Real Gradient Traces</a:t>
            </a:r>
            <a:endParaRPr lang="en-US" altLang="zh-CN" sz="16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
        <p:nvSpPr>
          <p:cNvPr id="60" name="文本框 59"/>
          <p:cNvSpPr txBox="1"/>
          <p:nvPr/>
        </p:nvSpPr>
        <p:spPr>
          <a:xfrm>
            <a:off x="1193475" y="3961533"/>
            <a:ext cx="2689311" cy="876522"/>
          </a:xfrm>
          <a:prstGeom prst="rect">
            <a:avLst/>
          </a:prstGeom>
          <a:noFill/>
        </p:spPr>
        <p:txBody>
          <a:bodyPr wrap="square" lIns="91440" tIns="90170" rIns="91440" bIns="90170" rtlCol="0">
            <a:spAutoFit/>
          </a:bodyPr>
          <a:lstStyle/>
          <a:p>
            <a:pPr lvl="0">
              <a:lnSpc>
                <a:spcPct val="150000"/>
              </a:lnSpc>
            </a:pPr>
            <a:r>
              <a:rPr lang="en-US" altLang="zh-CN" sz="1600" dirty="0">
                <a:latin typeface="Times New Roman" panose="02020603050405020304" pitchFamily="18" charset="0"/>
              </a:rPr>
              <a:t>Architectural Compatibility and integration</a:t>
            </a:r>
            <a:endParaRPr lang="en-US" altLang="zh-CN" sz="16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
        <p:nvSpPr>
          <p:cNvPr id="19" name="文本框 18"/>
          <p:cNvSpPr txBox="1"/>
          <p:nvPr/>
        </p:nvSpPr>
        <p:spPr>
          <a:xfrm>
            <a:off x="1214527" y="5117816"/>
            <a:ext cx="4084812" cy="507190"/>
          </a:xfrm>
          <a:prstGeom prst="rect">
            <a:avLst/>
          </a:prstGeom>
          <a:noFill/>
        </p:spPr>
        <p:txBody>
          <a:bodyPr wrap="square" lIns="91440" tIns="90170" rIns="91440" bIns="90170" rtlCol="0">
            <a:spAutoFit/>
          </a:bodyPr>
          <a:lstStyle/>
          <a:p>
            <a:pPr lvl="0">
              <a:lnSpc>
                <a:spcPct val="150000"/>
              </a:lnSpc>
            </a:pPr>
            <a:r>
              <a:rPr lang="en-US" altLang="zh-CN" sz="1600" dirty="0">
                <a:latin typeface="Times New Roman" panose="02020603050405020304" pitchFamily="18" charset="0"/>
              </a:rPr>
              <a:t>End-to-End Performance</a:t>
            </a:r>
            <a:endParaRPr lang="en-US" altLang="zh-CN" sz="16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
        <p:nvSpPr>
          <p:cNvPr id="21" name="矩形 20"/>
          <p:cNvSpPr/>
          <p:nvPr/>
        </p:nvSpPr>
        <p:spPr>
          <a:xfrm>
            <a:off x="486881" y="5149032"/>
            <a:ext cx="585652" cy="585652"/>
          </a:xfrm>
          <a:prstGeom prst="rect">
            <a:avLst/>
          </a:prstGeom>
          <a:no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2" name="文本框 21"/>
          <p:cNvSpPr txBox="1"/>
          <p:nvPr/>
        </p:nvSpPr>
        <p:spPr>
          <a:xfrm>
            <a:off x="367437" y="5180248"/>
            <a:ext cx="847090" cy="523220"/>
          </a:xfrm>
          <a:prstGeom prst="rect">
            <a:avLst/>
          </a:prstGeom>
          <a:noFill/>
        </p:spPr>
        <p:txBody>
          <a:bodyPr wrap="square" rtlCol="0">
            <a:spAutoFit/>
          </a:bodyPr>
          <a:lstStyle/>
          <a:p>
            <a:pPr algn="ctr"/>
            <a:r>
              <a:rPr lang="en-US" altLang="zh-CN" sz="2800" dirty="0">
                <a:solidFill>
                  <a:schemeClr val="tx1">
                    <a:lumMod val="85000"/>
                    <a:lumOff val="15000"/>
                  </a:schemeClr>
                </a:solidFill>
                <a:latin typeface="Times New Roman" panose="02020603050405020304" pitchFamily="18" charset="0"/>
                <a:cs typeface="Times New Roman" panose="02020603050405020304" pitchFamily="18" charset="0"/>
              </a:rPr>
              <a:t>03</a:t>
            </a:r>
          </a:p>
        </p:txBody>
      </p:sp>
      <p:sp>
        <p:nvSpPr>
          <p:cNvPr id="2" name="文本框 1">
            <a:extLst>
              <a:ext uri="{FF2B5EF4-FFF2-40B4-BE49-F238E27FC236}">
                <a16:creationId xmlns:a16="http://schemas.microsoft.com/office/drawing/2014/main" id="{AB19592C-D33C-E891-A03B-67396F14269E}"/>
              </a:ext>
            </a:extLst>
          </p:cNvPr>
          <p:cNvSpPr txBox="1"/>
          <p:nvPr/>
        </p:nvSpPr>
        <p:spPr>
          <a:xfrm>
            <a:off x="402612" y="1246789"/>
            <a:ext cx="7818416" cy="1378839"/>
          </a:xfrm>
          <a:prstGeom prst="rect">
            <a:avLst/>
          </a:prstGeom>
          <a:noFill/>
        </p:spPr>
        <p:txBody>
          <a:bodyPr wrap="square" lIns="91440" tIns="90170" rIns="91440" bIns="90170" rtlCol="0">
            <a:spAutoFit/>
          </a:bodyPr>
          <a:lstStyle/>
          <a:p>
            <a:pPr lvl="0">
              <a:lnSpc>
                <a:spcPct val="150000"/>
              </a:lnSpc>
            </a:pPr>
            <a:r>
              <a:rPr lang="en-US" altLang="zh-CN" dirty="0">
                <a:latin typeface="Times New Roman" panose="02020603050405020304" pitchFamily="18" charset="0"/>
              </a:rPr>
              <a:t>Future work will focus on validating the Gradient Compressor and Accumulator beyond synthetic traffic patterns and manual testbenches, and more fine-grained architecture optimization.</a:t>
            </a:r>
            <a:endParaRPr lang="en-US" altLang="zh-CN"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
        <p:nvSpPr>
          <p:cNvPr id="3" name="矩形 2">
            <a:extLst>
              <a:ext uri="{FF2B5EF4-FFF2-40B4-BE49-F238E27FC236}">
                <a16:creationId xmlns:a16="http://schemas.microsoft.com/office/drawing/2014/main" id="{1EDAE813-5291-8A9B-D0E2-8BC60EBFFEC7}"/>
              </a:ext>
            </a:extLst>
          </p:cNvPr>
          <p:cNvSpPr/>
          <p:nvPr/>
        </p:nvSpPr>
        <p:spPr>
          <a:xfrm>
            <a:off x="4253929" y="3067983"/>
            <a:ext cx="585652" cy="585652"/>
          </a:xfrm>
          <a:prstGeom prst="rect">
            <a:avLst/>
          </a:prstGeom>
          <a:no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4" name="文本框 3">
            <a:extLst>
              <a:ext uri="{FF2B5EF4-FFF2-40B4-BE49-F238E27FC236}">
                <a16:creationId xmlns:a16="http://schemas.microsoft.com/office/drawing/2014/main" id="{EC35508D-6286-E2FB-C17A-645C26D6EF15}"/>
              </a:ext>
            </a:extLst>
          </p:cNvPr>
          <p:cNvSpPr txBox="1"/>
          <p:nvPr/>
        </p:nvSpPr>
        <p:spPr>
          <a:xfrm>
            <a:off x="4134485" y="3099199"/>
            <a:ext cx="847090" cy="523220"/>
          </a:xfrm>
          <a:prstGeom prst="rect">
            <a:avLst/>
          </a:prstGeom>
          <a:noFill/>
        </p:spPr>
        <p:txBody>
          <a:bodyPr wrap="square" rtlCol="0">
            <a:spAutoFit/>
          </a:bodyPr>
          <a:lstStyle/>
          <a:p>
            <a:pPr algn="ctr"/>
            <a:r>
              <a:rPr lang="en-US" altLang="zh-CN" sz="2800" dirty="0">
                <a:solidFill>
                  <a:schemeClr val="tx1">
                    <a:lumMod val="85000"/>
                    <a:lumOff val="15000"/>
                  </a:schemeClr>
                </a:solidFill>
                <a:latin typeface="Times New Roman" panose="02020603050405020304" pitchFamily="18" charset="0"/>
                <a:cs typeface="Times New Roman" panose="02020603050405020304" pitchFamily="18" charset="0"/>
              </a:rPr>
              <a:t>04</a:t>
            </a:r>
          </a:p>
        </p:txBody>
      </p:sp>
      <p:sp>
        <p:nvSpPr>
          <p:cNvPr id="9" name="矩形 8">
            <a:extLst>
              <a:ext uri="{FF2B5EF4-FFF2-40B4-BE49-F238E27FC236}">
                <a16:creationId xmlns:a16="http://schemas.microsoft.com/office/drawing/2014/main" id="{D4846665-13B6-8176-1476-33379D708DAA}"/>
              </a:ext>
            </a:extLst>
          </p:cNvPr>
          <p:cNvSpPr/>
          <p:nvPr/>
        </p:nvSpPr>
        <p:spPr>
          <a:xfrm>
            <a:off x="4255199" y="4121046"/>
            <a:ext cx="585652" cy="585652"/>
          </a:xfrm>
          <a:prstGeom prst="rect">
            <a:avLst/>
          </a:prstGeom>
          <a:no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18" name="文本框 17">
            <a:extLst>
              <a:ext uri="{FF2B5EF4-FFF2-40B4-BE49-F238E27FC236}">
                <a16:creationId xmlns:a16="http://schemas.microsoft.com/office/drawing/2014/main" id="{930B9FD6-13D2-6190-7027-8A928D912BDB}"/>
              </a:ext>
            </a:extLst>
          </p:cNvPr>
          <p:cNvSpPr txBox="1"/>
          <p:nvPr/>
        </p:nvSpPr>
        <p:spPr>
          <a:xfrm>
            <a:off x="4135755" y="4152262"/>
            <a:ext cx="847090" cy="523220"/>
          </a:xfrm>
          <a:prstGeom prst="rect">
            <a:avLst/>
          </a:prstGeom>
          <a:noFill/>
        </p:spPr>
        <p:txBody>
          <a:bodyPr wrap="square" rtlCol="0">
            <a:spAutoFit/>
          </a:bodyPr>
          <a:lstStyle/>
          <a:p>
            <a:pPr algn="ctr"/>
            <a:r>
              <a:rPr lang="en-US" altLang="zh-CN" sz="2800" dirty="0">
                <a:solidFill>
                  <a:schemeClr val="tx1">
                    <a:lumMod val="85000"/>
                    <a:lumOff val="15000"/>
                  </a:schemeClr>
                </a:solidFill>
                <a:latin typeface="Times New Roman" panose="02020603050405020304" pitchFamily="18" charset="0"/>
                <a:cs typeface="Times New Roman" panose="02020603050405020304" pitchFamily="18" charset="0"/>
              </a:rPr>
              <a:t>05</a:t>
            </a:r>
          </a:p>
        </p:txBody>
      </p:sp>
      <p:sp>
        <p:nvSpPr>
          <p:cNvPr id="20" name="矩形 19">
            <a:extLst>
              <a:ext uri="{FF2B5EF4-FFF2-40B4-BE49-F238E27FC236}">
                <a16:creationId xmlns:a16="http://schemas.microsoft.com/office/drawing/2014/main" id="{7A4146F0-796B-3D5D-8EA2-276C611DCCC5}"/>
              </a:ext>
            </a:extLst>
          </p:cNvPr>
          <p:cNvSpPr/>
          <p:nvPr/>
        </p:nvSpPr>
        <p:spPr>
          <a:xfrm>
            <a:off x="4251971" y="5117816"/>
            <a:ext cx="585652" cy="585652"/>
          </a:xfrm>
          <a:prstGeom prst="rect">
            <a:avLst/>
          </a:prstGeom>
          <a:no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3" name="文本框 22">
            <a:extLst>
              <a:ext uri="{FF2B5EF4-FFF2-40B4-BE49-F238E27FC236}">
                <a16:creationId xmlns:a16="http://schemas.microsoft.com/office/drawing/2014/main" id="{DE9CEC13-98F5-489A-0521-E151F4388FA6}"/>
              </a:ext>
            </a:extLst>
          </p:cNvPr>
          <p:cNvSpPr txBox="1"/>
          <p:nvPr/>
        </p:nvSpPr>
        <p:spPr>
          <a:xfrm>
            <a:off x="4132527" y="5149032"/>
            <a:ext cx="847090" cy="523220"/>
          </a:xfrm>
          <a:prstGeom prst="rect">
            <a:avLst/>
          </a:prstGeom>
          <a:noFill/>
        </p:spPr>
        <p:txBody>
          <a:bodyPr wrap="square" rtlCol="0">
            <a:spAutoFit/>
          </a:bodyPr>
          <a:lstStyle/>
          <a:p>
            <a:pPr algn="ctr"/>
            <a:r>
              <a:rPr lang="en-US" altLang="zh-CN" sz="2800" dirty="0">
                <a:solidFill>
                  <a:schemeClr val="tx1">
                    <a:lumMod val="85000"/>
                    <a:lumOff val="15000"/>
                  </a:schemeClr>
                </a:solidFill>
                <a:latin typeface="Times New Roman" panose="02020603050405020304" pitchFamily="18" charset="0"/>
                <a:cs typeface="Times New Roman" panose="02020603050405020304" pitchFamily="18" charset="0"/>
              </a:rPr>
              <a:t>06</a:t>
            </a:r>
          </a:p>
        </p:txBody>
      </p:sp>
      <p:sp>
        <p:nvSpPr>
          <p:cNvPr id="24" name="矩形 23">
            <a:extLst>
              <a:ext uri="{FF2B5EF4-FFF2-40B4-BE49-F238E27FC236}">
                <a16:creationId xmlns:a16="http://schemas.microsoft.com/office/drawing/2014/main" id="{AFEAA532-E74C-97EA-D73B-47E9B60864DA}"/>
              </a:ext>
            </a:extLst>
          </p:cNvPr>
          <p:cNvSpPr/>
          <p:nvPr/>
        </p:nvSpPr>
        <p:spPr>
          <a:xfrm>
            <a:off x="488379" y="4121046"/>
            <a:ext cx="585652" cy="585652"/>
          </a:xfrm>
          <a:prstGeom prst="rect">
            <a:avLst/>
          </a:prstGeom>
          <a:no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5" name="文本框 24">
            <a:extLst>
              <a:ext uri="{FF2B5EF4-FFF2-40B4-BE49-F238E27FC236}">
                <a16:creationId xmlns:a16="http://schemas.microsoft.com/office/drawing/2014/main" id="{E2B6950A-5D40-A3FF-A0A3-B398A326A231}"/>
              </a:ext>
            </a:extLst>
          </p:cNvPr>
          <p:cNvSpPr txBox="1"/>
          <p:nvPr/>
        </p:nvSpPr>
        <p:spPr>
          <a:xfrm>
            <a:off x="368935" y="4152262"/>
            <a:ext cx="847090" cy="523220"/>
          </a:xfrm>
          <a:prstGeom prst="rect">
            <a:avLst/>
          </a:prstGeom>
          <a:noFill/>
        </p:spPr>
        <p:txBody>
          <a:bodyPr wrap="square" rtlCol="0">
            <a:spAutoFit/>
          </a:bodyPr>
          <a:lstStyle/>
          <a:p>
            <a:pPr algn="ctr"/>
            <a:r>
              <a:rPr lang="en-US" altLang="zh-CN" sz="2800" dirty="0">
                <a:solidFill>
                  <a:schemeClr val="tx1">
                    <a:lumMod val="85000"/>
                    <a:lumOff val="15000"/>
                  </a:schemeClr>
                </a:solidFill>
                <a:latin typeface="Times New Roman" panose="02020603050405020304" pitchFamily="18" charset="0"/>
                <a:cs typeface="Times New Roman" panose="02020603050405020304" pitchFamily="18" charset="0"/>
              </a:rPr>
              <a:t>02</a:t>
            </a:r>
          </a:p>
        </p:txBody>
      </p:sp>
      <p:sp>
        <p:nvSpPr>
          <p:cNvPr id="26" name="矩形 25">
            <a:extLst>
              <a:ext uri="{FF2B5EF4-FFF2-40B4-BE49-F238E27FC236}">
                <a16:creationId xmlns:a16="http://schemas.microsoft.com/office/drawing/2014/main" id="{45A30383-EC87-7928-22A9-7D5A869BB6A4}"/>
              </a:ext>
            </a:extLst>
          </p:cNvPr>
          <p:cNvSpPr/>
          <p:nvPr/>
        </p:nvSpPr>
        <p:spPr>
          <a:xfrm>
            <a:off x="488379" y="3064903"/>
            <a:ext cx="585652" cy="585652"/>
          </a:xfrm>
          <a:prstGeom prst="rect">
            <a:avLst/>
          </a:prstGeom>
          <a:no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7" name="文本框 26">
            <a:extLst>
              <a:ext uri="{FF2B5EF4-FFF2-40B4-BE49-F238E27FC236}">
                <a16:creationId xmlns:a16="http://schemas.microsoft.com/office/drawing/2014/main" id="{6941C6C3-77E9-163C-965E-12D9494EC9DB}"/>
              </a:ext>
            </a:extLst>
          </p:cNvPr>
          <p:cNvSpPr txBox="1"/>
          <p:nvPr/>
        </p:nvSpPr>
        <p:spPr>
          <a:xfrm>
            <a:off x="368935" y="3096119"/>
            <a:ext cx="847090" cy="523220"/>
          </a:xfrm>
          <a:prstGeom prst="rect">
            <a:avLst/>
          </a:prstGeom>
          <a:noFill/>
        </p:spPr>
        <p:txBody>
          <a:bodyPr wrap="square" rtlCol="0">
            <a:spAutoFit/>
          </a:bodyPr>
          <a:lstStyle/>
          <a:p>
            <a:pPr algn="ctr"/>
            <a:r>
              <a:rPr lang="en-US" altLang="zh-CN" sz="2800" dirty="0">
                <a:solidFill>
                  <a:schemeClr val="tx1">
                    <a:lumMod val="85000"/>
                    <a:lumOff val="15000"/>
                  </a:schemeClr>
                </a:solidFill>
                <a:latin typeface="Times New Roman" panose="02020603050405020304" pitchFamily="18" charset="0"/>
                <a:cs typeface="Times New Roman" panose="02020603050405020304" pitchFamily="18" charset="0"/>
              </a:rPr>
              <a:t>01</a:t>
            </a:r>
          </a:p>
        </p:txBody>
      </p:sp>
      <p:sp>
        <p:nvSpPr>
          <p:cNvPr id="28" name="文本框 27">
            <a:extLst>
              <a:ext uri="{FF2B5EF4-FFF2-40B4-BE49-F238E27FC236}">
                <a16:creationId xmlns:a16="http://schemas.microsoft.com/office/drawing/2014/main" id="{D34B0179-09FA-F2BE-7853-536CF0FFE615}"/>
              </a:ext>
            </a:extLst>
          </p:cNvPr>
          <p:cNvSpPr txBox="1"/>
          <p:nvPr/>
        </p:nvSpPr>
        <p:spPr>
          <a:xfrm>
            <a:off x="4986794" y="2875983"/>
            <a:ext cx="2695669" cy="876522"/>
          </a:xfrm>
          <a:prstGeom prst="rect">
            <a:avLst/>
          </a:prstGeom>
          <a:noFill/>
        </p:spPr>
        <p:txBody>
          <a:bodyPr wrap="square" lIns="91440" tIns="90170" rIns="91440" bIns="90170" rtlCol="0">
            <a:spAutoFit/>
          </a:bodyPr>
          <a:lstStyle/>
          <a:p>
            <a:pPr lvl="0">
              <a:lnSpc>
                <a:spcPct val="150000"/>
              </a:lnSpc>
            </a:pPr>
            <a:r>
              <a:rPr lang="en-US" altLang="zh-CN" sz="1600" dirty="0">
                <a:latin typeface="Times New Roman" panose="02020603050405020304" pitchFamily="18" charset="0"/>
              </a:rPr>
              <a:t>3-stage pipelined structure for the threshold calculation</a:t>
            </a:r>
            <a:endParaRPr lang="en-US" altLang="zh-CN" sz="16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
        <p:nvSpPr>
          <p:cNvPr id="29" name="文本框 28">
            <a:extLst>
              <a:ext uri="{FF2B5EF4-FFF2-40B4-BE49-F238E27FC236}">
                <a16:creationId xmlns:a16="http://schemas.microsoft.com/office/drawing/2014/main" id="{B9DFF4B2-605B-0001-DE52-06B85F873B6B}"/>
              </a:ext>
            </a:extLst>
          </p:cNvPr>
          <p:cNvSpPr txBox="1"/>
          <p:nvPr/>
        </p:nvSpPr>
        <p:spPr>
          <a:xfrm>
            <a:off x="4979617" y="3970014"/>
            <a:ext cx="2695669" cy="876522"/>
          </a:xfrm>
          <a:prstGeom prst="rect">
            <a:avLst/>
          </a:prstGeom>
          <a:noFill/>
        </p:spPr>
        <p:txBody>
          <a:bodyPr wrap="square" lIns="91440" tIns="90170" rIns="91440" bIns="90170" rtlCol="0">
            <a:spAutoFit/>
          </a:bodyPr>
          <a:lstStyle/>
          <a:p>
            <a:pPr lvl="0">
              <a:lnSpc>
                <a:spcPct val="150000"/>
              </a:lnSpc>
            </a:pPr>
            <a:r>
              <a:rPr lang="en-US" altLang="zh-CN" sz="1600" dirty="0">
                <a:latin typeface="Times New Roman" panose="02020603050405020304" pitchFamily="18" charset="0"/>
              </a:rPr>
              <a:t>Fune-tuned threshold for FPGA and tape out</a:t>
            </a:r>
            <a:endParaRPr lang="en-US" altLang="zh-CN" sz="16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
        <p:nvSpPr>
          <p:cNvPr id="30" name="文本框 29">
            <a:extLst>
              <a:ext uri="{FF2B5EF4-FFF2-40B4-BE49-F238E27FC236}">
                <a16:creationId xmlns:a16="http://schemas.microsoft.com/office/drawing/2014/main" id="{AB94A800-F215-7BAC-BDE8-02858B4217B6}"/>
              </a:ext>
            </a:extLst>
          </p:cNvPr>
          <p:cNvSpPr txBox="1"/>
          <p:nvPr/>
        </p:nvSpPr>
        <p:spPr>
          <a:xfrm>
            <a:off x="4986794" y="4857730"/>
            <a:ext cx="2695669" cy="1245854"/>
          </a:xfrm>
          <a:prstGeom prst="rect">
            <a:avLst/>
          </a:prstGeom>
          <a:noFill/>
        </p:spPr>
        <p:txBody>
          <a:bodyPr wrap="square" lIns="91440" tIns="90170" rIns="91440" bIns="90170" rtlCol="0">
            <a:spAutoFit/>
          </a:bodyPr>
          <a:lstStyle/>
          <a:p>
            <a:pPr lvl="0">
              <a:lnSpc>
                <a:spcPct val="150000"/>
              </a:lnSpc>
            </a:pPr>
            <a:r>
              <a:rPr lang="en-US" altLang="zh-CN" sz="1600" dirty="0">
                <a:solidFill>
                  <a:schemeClr val="tx1">
                    <a:lumMod val="85000"/>
                    <a:lumOff val="15000"/>
                  </a:schemeClr>
                </a:solidFill>
                <a:latin typeface="Times New Roman" panose="02020603050405020304" pitchFamily="18" charset="0"/>
                <a:ea typeface="OPPOSans M" panose="00020600040101010101" charset="-122"/>
                <a:cs typeface="Times New Roman" panose="02020603050405020304" pitchFamily="18" charset="0"/>
                <a:sym typeface="+mn-ea"/>
              </a:rPr>
              <a:t>Meticulous r</a:t>
            </a:r>
            <a:r>
              <a:rPr lang="en-US" altLang="zh-CN" sz="1600" dirty="0">
                <a:latin typeface="Times New Roman" panose="02020603050405020304" pitchFamily="18" charset="0"/>
              </a:rPr>
              <a:t>evision for clock cycle corresponding to the logic functionality</a:t>
            </a:r>
            <a:endParaRPr lang="en-US" altLang="zh-CN" sz="16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pexels-david-jakab-976473"/>
          <p:cNvPicPr>
            <a:picLocks noChangeAspect="1"/>
          </p:cNvPicPr>
          <p:nvPr/>
        </p:nvPicPr>
        <p:blipFill>
          <a:blip r:embed="rId2">
            <a:grayscl/>
          </a:blip>
          <a:srcRect t="10093" b="10093"/>
          <a:stretch>
            <a:fillRect/>
          </a:stretch>
        </p:blipFill>
        <p:spPr>
          <a:xfrm>
            <a:off x="0" y="0"/>
            <a:ext cx="12192635" cy="6858635"/>
          </a:xfrm>
          <a:prstGeom prst="rect">
            <a:avLst/>
          </a:prstGeom>
        </p:spPr>
      </p:pic>
      <p:sp>
        <p:nvSpPr>
          <p:cNvPr id="5" name="矩形 4"/>
          <p:cNvSpPr/>
          <p:nvPr/>
        </p:nvSpPr>
        <p:spPr>
          <a:xfrm>
            <a:off x="0" y="-635"/>
            <a:ext cx="12192000" cy="6858635"/>
          </a:xfrm>
          <a:prstGeom prst="rect">
            <a:avLst/>
          </a:prstGeom>
          <a:solidFill>
            <a:srgbClr val="00022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矩形 7"/>
          <p:cNvSpPr/>
          <p:nvPr/>
        </p:nvSpPr>
        <p:spPr>
          <a:xfrm>
            <a:off x="13528675" y="-784225"/>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14" name="组合 13"/>
          <p:cNvGrpSpPr/>
          <p:nvPr/>
        </p:nvGrpSpPr>
        <p:grpSpPr>
          <a:xfrm>
            <a:off x="8808720" y="635"/>
            <a:ext cx="3383280" cy="6858000"/>
            <a:chOff x="12158" y="1"/>
            <a:chExt cx="7042" cy="10800"/>
          </a:xfrm>
          <a:solidFill>
            <a:srgbClr val="0279FE"/>
          </a:solidFill>
        </p:grpSpPr>
        <p:sp>
          <p:nvSpPr>
            <p:cNvPr id="7" name="任意多边形 6"/>
            <p:cNvSpPr/>
            <p:nvPr/>
          </p:nvSpPr>
          <p:spPr>
            <a:xfrm>
              <a:off x="13062" y="1"/>
              <a:ext cx="6139"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6139" h="10800">
                  <a:moveTo>
                    <a:pt x="0" y="10800"/>
                  </a:moveTo>
                  <a:lnTo>
                    <a:pt x="1921" y="0"/>
                  </a:lnTo>
                  <a:lnTo>
                    <a:pt x="6139" y="0"/>
                  </a:lnTo>
                  <a:lnTo>
                    <a:pt x="6139" y="8686"/>
                  </a:lnTo>
                  <a:lnTo>
                    <a:pt x="5763" y="10800"/>
                  </a:lnTo>
                  <a:lnTo>
                    <a:pt x="0" y="10800"/>
                  </a:lnTo>
                  <a:close/>
                </a:path>
              </a:pathLst>
            </a:custGeom>
            <a:solidFill>
              <a:srgbClr val="0279F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任意多边形 9"/>
            <p:cNvSpPr/>
            <p:nvPr/>
          </p:nvSpPr>
          <p:spPr>
            <a:xfrm>
              <a:off x="12158" y="1"/>
              <a:ext cx="2450"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450" h="10800">
                  <a:moveTo>
                    <a:pt x="1921" y="0"/>
                  </a:moveTo>
                  <a:lnTo>
                    <a:pt x="2450" y="0"/>
                  </a:lnTo>
                  <a:lnTo>
                    <a:pt x="529" y="10800"/>
                  </a:lnTo>
                  <a:lnTo>
                    <a:pt x="0" y="10800"/>
                  </a:lnTo>
                  <a:lnTo>
                    <a:pt x="1921" y="0"/>
                  </a:lnTo>
                  <a:close/>
                </a:path>
              </a:pathLst>
            </a:custGeom>
            <a:solidFill>
              <a:srgbClr val="0279F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6" name="文本框 5"/>
          <p:cNvSpPr txBox="1"/>
          <p:nvPr/>
        </p:nvSpPr>
        <p:spPr>
          <a:xfrm>
            <a:off x="696595" y="2094230"/>
            <a:ext cx="7479665" cy="1861185"/>
          </a:xfrm>
          <a:prstGeom prst="rect">
            <a:avLst/>
          </a:prstGeom>
          <a:noFill/>
        </p:spPr>
        <p:txBody>
          <a:bodyPr wrap="square" rtlCol="0">
            <a:spAutoFit/>
          </a:bodyPr>
          <a:lstStyle/>
          <a:p>
            <a:pPr algn="l"/>
            <a:r>
              <a:rPr lang="en-US" altLang="zh-CN" sz="11500" b="1" dirty="0">
                <a:solidFill>
                  <a:schemeClr val="bg1"/>
                </a:solidFill>
                <a:latin typeface="Times New Roman" panose="02020603050405020304" pitchFamily="18" charset="0"/>
                <a:cs typeface="Times New Roman" panose="02020603050405020304" pitchFamily="18" charset="0"/>
              </a:rPr>
              <a:t>THANK </a:t>
            </a:r>
            <a:r>
              <a:rPr lang="en-US" altLang="zh-CN" sz="11500" b="1" dirty="0">
                <a:solidFill>
                  <a:srgbClr val="0279FE"/>
                </a:solidFill>
                <a:latin typeface="Times New Roman" panose="02020603050405020304" pitchFamily="18" charset="0"/>
                <a:cs typeface="Times New Roman" panose="02020603050405020304" pitchFamily="18" charset="0"/>
              </a:rPr>
              <a:t>U</a:t>
            </a:r>
          </a:p>
        </p:txBody>
      </p:sp>
      <p:grpSp>
        <p:nvGrpSpPr>
          <p:cNvPr id="18" name="组合 17"/>
          <p:cNvGrpSpPr/>
          <p:nvPr/>
        </p:nvGrpSpPr>
        <p:grpSpPr>
          <a:xfrm>
            <a:off x="749935" y="473075"/>
            <a:ext cx="2163445" cy="368300"/>
            <a:chOff x="440" y="682"/>
            <a:chExt cx="3407" cy="580"/>
          </a:xfrm>
        </p:grpSpPr>
        <p:sp>
          <p:nvSpPr>
            <p:cNvPr id="15" name="文本框 14"/>
            <p:cNvSpPr txBox="1"/>
            <p:nvPr/>
          </p:nvSpPr>
          <p:spPr>
            <a:xfrm>
              <a:off x="673" y="682"/>
              <a:ext cx="3175" cy="580"/>
            </a:xfrm>
            <a:prstGeom prst="rect">
              <a:avLst/>
            </a:prstGeom>
            <a:noFill/>
          </p:spPr>
          <p:txBody>
            <a:bodyPr wrap="square" rtlCol="0">
              <a:spAutoFit/>
            </a:bodyPr>
            <a:lstStyle/>
            <a:p>
              <a:r>
                <a:rPr lang="en-US" altLang="zh-CN" dirty="0">
                  <a:solidFill>
                    <a:schemeClr val="bg1"/>
                  </a:solidFill>
                  <a:latin typeface="Times New Roman" panose="02020603050405020304" pitchFamily="18" charset="0"/>
                  <a:ea typeface="OPPOSans B" panose="00020600040101010101" charset="-122"/>
                  <a:cs typeface="Times New Roman" panose="02020603050405020304" pitchFamily="18" charset="0"/>
                </a:rPr>
                <a:t>TRAIN NEO BIT</a:t>
              </a:r>
            </a:p>
          </p:txBody>
        </p:sp>
        <p:sp>
          <p:nvSpPr>
            <p:cNvPr id="17" name="椭圆 16"/>
            <p:cNvSpPr/>
            <p:nvPr/>
          </p:nvSpPr>
          <p:spPr>
            <a:xfrm>
              <a:off x="440" y="855"/>
              <a:ext cx="233" cy="2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grpSp>
        <p:nvGrpSpPr>
          <p:cNvPr id="22" name="组合 21"/>
          <p:cNvGrpSpPr/>
          <p:nvPr/>
        </p:nvGrpSpPr>
        <p:grpSpPr>
          <a:xfrm>
            <a:off x="856615" y="3955415"/>
            <a:ext cx="4429760" cy="645160"/>
            <a:chOff x="1010" y="6716"/>
            <a:chExt cx="6976" cy="1016"/>
          </a:xfrm>
        </p:grpSpPr>
        <p:sp>
          <p:nvSpPr>
            <p:cNvPr id="20" name="文本框 19"/>
            <p:cNvSpPr txBox="1"/>
            <p:nvPr/>
          </p:nvSpPr>
          <p:spPr>
            <a:xfrm>
              <a:off x="1351" y="6716"/>
              <a:ext cx="6635" cy="1016"/>
            </a:xfrm>
            <a:prstGeom prst="rect">
              <a:avLst/>
            </a:prstGeom>
            <a:noFill/>
          </p:spPr>
          <p:txBody>
            <a:bodyPr wrap="square" rtlCol="0">
              <a:spAutoFit/>
            </a:bodyPr>
            <a:lstStyle/>
            <a:p>
              <a:pPr algn="l"/>
              <a:r>
                <a:rPr lang="en-US" altLang="zh-CN" sz="3600" dirty="0">
                  <a:solidFill>
                    <a:schemeClr val="bg1">
                      <a:alpha val="80000"/>
                    </a:schemeClr>
                  </a:solidFill>
                  <a:latin typeface="Times New Roman" panose="02020603050405020304" pitchFamily="18" charset="0"/>
                  <a:ea typeface="OPPOSans B" panose="00020600040101010101" charset="-122"/>
                  <a:cs typeface="Times New Roman" panose="02020603050405020304" pitchFamily="18" charset="0"/>
                </a:rPr>
                <a:t>FOR WATCHING</a:t>
              </a:r>
            </a:p>
          </p:txBody>
        </p:sp>
        <p:cxnSp>
          <p:nvCxnSpPr>
            <p:cNvPr id="21" name="直接连接符 20"/>
            <p:cNvCxnSpPr/>
            <p:nvPr/>
          </p:nvCxnSpPr>
          <p:spPr>
            <a:xfrm>
              <a:off x="1010" y="6864"/>
              <a:ext cx="0" cy="719"/>
            </a:xfrm>
            <a:prstGeom prst="line">
              <a:avLst/>
            </a:prstGeom>
            <a:ln w="7620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579D5CD6-F942-BE3D-8616-8273D6E683EB}"/>
              </a:ext>
            </a:extLst>
          </p:cNvPr>
          <p:cNvGrpSpPr/>
          <p:nvPr/>
        </p:nvGrpSpPr>
        <p:grpSpPr>
          <a:xfrm>
            <a:off x="749935" y="5672062"/>
            <a:ext cx="6358777" cy="456565"/>
            <a:chOff x="1181" y="8772"/>
            <a:chExt cx="5716" cy="889"/>
          </a:xfrm>
        </p:grpSpPr>
        <p:sp>
          <p:nvSpPr>
            <p:cNvPr id="9" name="矩形 8">
              <a:extLst>
                <a:ext uri="{FF2B5EF4-FFF2-40B4-BE49-F238E27FC236}">
                  <a16:creationId xmlns:a16="http://schemas.microsoft.com/office/drawing/2014/main" id="{AC02863D-62CD-112C-619E-5A45DFE1A79B}"/>
                </a:ext>
              </a:extLst>
            </p:cNvPr>
            <p:cNvSpPr/>
            <p:nvPr/>
          </p:nvSpPr>
          <p:spPr>
            <a:xfrm>
              <a:off x="1181" y="8772"/>
              <a:ext cx="5716" cy="889"/>
            </a:xfrm>
            <a:prstGeom prst="rect">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C1C599A9-EC1D-54C9-7716-631365CF53C4}"/>
                </a:ext>
              </a:extLst>
            </p:cNvPr>
            <p:cNvSpPr txBox="1"/>
            <p:nvPr/>
          </p:nvSpPr>
          <p:spPr>
            <a:xfrm>
              <a:off x="1181" y="8926"/>
              <a:ext cx="5716" cy="719"/>
            </a:xfrm>
            <a:prstGeom prst="rect">
              <a:avLst/>
            </a:prstGeom>
            <a:noFill/>
          </p:spPr>
          <p:txBody>
            <a:bodyPr wrap="square" rtlCol="0">
              <a:spAutoFit/>
            </a:bodyPr>
            <a:lstStyle/>
            <a:p>
              <a:pPr algn="ctr"/>
              <a:r>
                <a:rPr lang="en-US" altLang="zh-CN" dirty="0">
                  <a:solidFill>
                    <a:schemeClr val="bg1"/>
                  </a:solidFill>
                  <a:latin typeface="Times New Roman" panose="02020603050405020304" pitchFamily="18" charset="0"/>
                  <a:ea typeface="OPPOSans B" panose="00020600040101010101" charset="-122"/>
                  <a:cs typeface="Times New Roman" panose="02020603050405020304" pitchFamily="18" charset="0"/>
                </a:rPr>
                <a:t>By Feiyu Jia, Heng Pu, </a:t>
              </a:r>
              <a:r>
                <a:rPr lang="en-US" altLang="zh-CN" dirty="0" err="1">
                  <a:solidFill>
                    <a:schemeClr val="bg1"/>
                  </a:solidFill>
                  <a:latin typeface="Times New Roman" panose="02020603050405020304" pitchFamily="18" charset="0"/>
                  <a:ea typeface="OPPOSans B" panose="00020600040101010101" charset="-122"/>
                  <a:cs typeface="Times New Roman" panose="02020603050405020304" pitchFamily="18" charset="0"/>
                </a:rPr>
                <a:t>Lixuan</a:t>
              </a:r>
              <a:r>
                <a:rPr lang="en-US" altLang="zh-CN" dirty="0">
                  <a:solidFill>
                    <a:schemeClr val="bg1"/>
                  </a:solidFill>
                  <a:latin typeface="Times New Roman" panose="02020603050405020304" pitchFamily="18" charset="0"/>
                  <a:ea typeface="OPPOSans B" panose="00020600040101010101" charset="-122"/>
                  <a:cs typeface="Times New Roman" panose="02020603050405020304" pitchFamily="18" charset="0"/>
                </a:rPr>
                <a:t> Xu, Yuhan Jiang</a:t>
              </a:r>
            </a:p>
          </p:txBody>
        </p:sp>
      </p:grpSp>
      <p:sp>
        <p:nvSpPr>
          <p:cNvPr id="2" name="文本框 1">
            <a:extLst>
              <a:ext uri="{FF2B5EF4-FFF2-40B4-BE49-F238E27FC236}">
                <a16:creationId xmlns:a16="http://schemas.microsoft.com/office/drawing/2014/main" id="{8680F33A-BDAF-FE41-F1FB-AE98FEFCDC7B}"/>
              </a:ext>
            </a:extLst>
          </p:cNvPr>
          <p:cNvSpPr txBox="1"/>
          <p:nvPr/>
        </p:nvSpPr>
        <p:spPr>
          <a:xfrm>
            <a:off x="749934" y="6205591"/>
            <a:ext cx="7317431" cy="369332"/>
          </a:xfrm>
          <a:prstGeom prst="rect">
            <a:avLst/>
          </a:prstGeom>
          <a:noFill/>
        </p:spPr>
        <p:txBody>
          <a:bodyPr wrap="square" rtlCol="0">
            <a:spAutoFit/>
          </a:bodyPr>
          <a:lstStyle/>
          <a:p>
            <a:r>
              <a:rPr lang="en-US" altLang="zh-CN" dirty="0">
                <a:solidFill>
                  <a:schemeClr val="bg1"/>
                </a:solidFill>
                <a:latin typeface="Times New Roman" panose="02020603050405020304" pitchFamily="18" charset="0"/>
                <a:ea typeface="OPPOSans B" panose="00020600040101010101" charset="-122"/>
                <a:cs typeface="Times New Roman" panose="02020603050405020304" pitchFamily="18" charset="0"/>
              </a:rPr>
              <a:t>https://github.com/fjia-xu/Cognichip-Hackathon-by-Train-Neo-Bit.git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a:extLst>
              <a:ext uri="{FF2B5EF4-FFF2-40B4-BE49-F238E27FC236}">
                <a16:creationId xmlns:a16="http://schemas.microsoft.com/office/drawing/2014/main" id="{D18AD2DB-6A93-9F5E-9536-B171CAAF3506}"/>
              </a:ext>
            </a:extLst>
          </p:cNvPr>
          <p:cNvSpPr/>
          <p:nvPr/>
        </p:nvSpPr>
        <p:spPr>
          <a:xfrm>
            <a:off x="336430" y="4721041"/>
            <a:ext cx="2972985" cy="1619374"/>
          </a:xfrm>
          <a:prstGeom prst="rect">
            <a:avLst/>
          </a:prstGeom>
          <a:noFill/>
          <a:ln w="50800">
            <a:solidFill>
              <a:srgbClr val="0279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p:cNvSpPr txBox="1"/>
          <p:nvPr/>
        </p:nvSpPr>
        <p:spPr>
          <a:xfrm>
            <a:off x="190499" y="221615"/>
            <a:ext cx="10361295" cy="52322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Problem Statement: “Memory Wall</a:t>
            </a:r>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 in AI Training</a:t>
            </a: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 </a:t>
            </a:r>
          </a:p>
        </p:txBody>
      </p:sp>
      <p:grpSp>
        <p:nvGrpSpPr>
          <p:cNvPr id="24" name="组合 23"/>
          <p:cNvGrpSpPr/>
          <p:nvPr/>
        </p:nvGrpSpPr>
        <p:grpSpPr>
          <a:xfrm>
            <a:off x="2504392" y="2230254"/>
            <a:ext cx="8673465" cy="3943350"/>
            <a:chOff x="2510" y="3215"/>
            <a:chExt cx="13659" cy="6210"/>
          </a:xfrm>
          <a:solidFill>
            <a:srgbClr val="1549CF"/>
          </a:solidFill>
        </p:grpSpPr>
        <p:grpSp>
          <p:nvGrpSpPr>
            <p:cNvPr id="3" name="组合 2"/>
            <p:cNvGrpSpPr/>
            <p:nvPr/>
          </p:nvGrpSpPr>
          <p:grpSpPr>
            <a:xfrm>
              <a:off x="2510" y="3215"/>
              <a:ext cx="13659" cy="6210"/>
              <a:chOff x="3465" y="3225"/>
              <a:chExt cx="13659" cy="6210"/>
            </a:xfrm>
            <a:grpFill/>
          </p:grpSpPr>
          <p:sp>
            <p:nvSpPr>
              <p:cNvPr id="4" name="空心弧 3"/>
              <p:cNvSpPr/>
              <p:nvPr/>
            </p:nvSpPr>
            <p:spPr>
              <a:xfrm rot="1800000">
                <a:off x="3465" y="4740"/>
                <a:ext cx="4575" cy="4575"/>
              </a:xfrm>
              <a:prstGeom prst="blockArc">
                <a:avLst>
                  <a:gd name="adj1" fmla="val 10800000"/>
                  <a:gd name="adj2" fmla="val 18109917"/>
                  <a:gd name="adj3" fmla="val 25713"/>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5" name="空心弧 4"/>
              <p:cNvSpPr/>
              <p:nvPr/>
            </p:nvSpPr>
            <p:spPr>
              <a:xfrm rot="12600000">
                <a:off x="6510" y="3225"/>
                <a:ext cx="4575" cy="4575"/>
              </a:xfrm>
              <a:prstGeom prst="blockArc">
                <a:avLst>
                  <a:gd name="adj1" fmla="val 10800000"/>
                  <a:gd name="adj2" fmla="val 18109917"/>
                  <a:gd name="adj3" fmla="val 25713"/>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6" name="空心弧 5"/>
              <p:cNvSpPr/>
              <p:nvPr/>
            </p:nvSpPr>
            <p:spPr>
              <a:xfrm rot="1800000">
                <a:off x="9504" y="4860"/>
                <a:ext cx="4575" cy="4575"/>
              </a:xfrm>
              <a:prstGeom prst="blockArc">
                <a:avLst>
                  <a:gd name="adj1" fmla="val 10800000"/>
                  <a:gd name="adj2" fmla="val 18109917"/>
                  <a:gd name="adj3" fmla="val 25713"/>
                </a:avLst>
              </a:pr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14" name="空心弧 13"/>
              <p:cNvSpPr/>
              <p:nvPr/>
            </p:nvSpPr>
            <p:spPr>
              <a:xfrm rot="12600000">
                <a:off x="12549" y="3330"/>
                <a:ext cx="4575" cy="4575"/>
              </a:xfrm>
              <a:prstGeom prst="blockArc">
                <a:avLst>
                  <a:gd name="adj1" fmla="val 10800000"/>
                  <a:gd name="adj2" fmla="val 18109917"/>
                  <a:gd name="adj3" fmla="val 25713"/>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sp>
          <p:nvSpPr>
            <p:cNvPr id="9" name="文本框 8"/>
            <p:cNvSpPr txBox="1"/>
            <p:nvPr/>
          </p:nvSpPr>
          <p:spPr>
            <a:xfrm>
              <a:off x="3434" y="4889"/>
              <a:ext cx="2728" cy="822"/>
            </a:xfrm>
            <a:prstGeom prst="rect">
              <a:avLst/>
            </a:prstGeom>
            <a:noFill/>
          </p:spPr>
          <p:txBody>
            <a:bodyPr wrap="square" rtlCol="0">
              <a:spAutoFit/>
            </a:bodyPr>
            <a:lstStyle/>
            <a:p>
              <a:pPr algn="ctr"/>
              <a:r>
                <a:rPr lang="en-US" altLang="zh-CN" sz="2800"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lt"/>
                </a:rPr>
                <a:t>01</a:t>
              </a:r>
            </a:p>
          </p:txBody>
        </p:sp>
        <p:sp>
          <p:nvSpPr>
            <p:cNvPr id="16" name="文本框 15"/>
            <p:cNvSpPr txBox="1"/>
            <p:nvPr/>
          </p:nvSpPr>
          <p:spPr>
            <a:xfrm>
              <a:off x="6479" y="6607"/>
              <a:ext cx="2728" cy="822"/>
            </a:xfrm>
            <a:prstGeom prst="rect">
              <a:avLst/>
            </a:prstGeom>
            <a:noFill/>
          </p:spPr>
          <p:txBody>
            <a:bodyPr wrap="square" rtlCol="0">
              <a:spAutoFit/>
            </a:bodyPr>
            <a:lstStyle/>
            <a:p>
              <a:pPr algn="ctr"/>
              <a:r>
                <a:rPr lang="en-US" altLang="zh-CN" sz="2800"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lt"/>
                </a:rPr>
                <a:t>02</a:t>
              </a:r>
            </a:p>
          </p:txBody>
        </p:sp>
        <p:sp>
          <p:nvSpPr>
            <p:cNvPr id="19" name="文本框 18"/>
            <p:cNvSpPr txBox="1"/>
            <p:nvPr/>
          </p:nvSpPr>
          <p:spPr>
            <a:xfrm>
              <a:off x="9472" y="5091"/>
              <a:ext cx="2728" cy="822"/>
            </a:xfrm>
            <a:prstGeom prst="rect">
              <a:avLst/>
            </a:prstGeom>
            <a:noFill/>
          </p:spPr>
          <p:txBody>
            <a:bodyPr wrap="square" rtlCol="0">
              <a:spAutoFit/>
            </a:bodyPr>
            <a:lstStyle/>
            <a:p>
              <a:pPr algn="ctr"/>
              <a:r>
                <a:rPr lang="en-US" altLang="zh-CN" sz="2800"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lt"/>
                </a:rPr>
                <a:t>03</a:t>
              </a:r>
            </a:p>
          </p:txBody>
        </p:sp>
        <p:sp>
          <p:nvSpPr>
            <p:cNvPr id="21" name="文本框 20"/>
            <p:cNvSpPr txBox="1"/>
            <p:nvPr/>
          </p:nvSpPr>
          <p:spPr>
            <a:xfrm>
              <a:off x="12518" y="6727"/>
              <a:ext cx="2728" cy="822"/>
            </a:xfrm>
            <a:prstGeom prst="rect">
              <a:avLst/>
            </a:prstGeom>
            <a:noFill/>
          </p:spPr>
          <p:txBody>
            <a:bodyPr wrap="square" rtlCol="0">
              <a:spAutoFit/>
            </a:bodyPr>
            <a:lstStyle/>
            <a:p>
              <a:pPr algn="ctr"/>
              <a:r>
                <a:rPr lang="en-US" altLang="zh-CN" sz="2800" b="1" dirty="0">
                  <a:solidFill>
                    <a:schemeClr val="bg1"/>
                  </a:solidFill>
                  <a:latin typeface="Times New Roman" panose="02020603050405020304" pitchFamily="18" charset="0"/>
                  <a:ea typeface="OPPOSans B" panose="00020600040101010101" charset="-122"/>
                  <a:cs typeface="Times New Roman" panose="02020603050405020304" pitchFamily="18" charset="0"/>
                  <a:sym typeface="+mn-lt"/>
                </a:rPr>
                <a:t>04</a:t>
              </a:r>
            </a:p>
          </p:txBody>
        </p:sp>
      </p:grpSp>
      <p:grpSp>
        <p:nvGrpSpPr>
          <p:cNvPr id="12" name="组合 11"/>
          <p:cNvGrpSpPr/>
          <p:nvPr/>
        </p:nvGrpSpPr>
        <p:grpSpPr>
          <a:xfrm>
            <a:off x="1774322" y="1714499"/>
            <a:ext cx="3798570" cy="1532890"/>
            <a:chOff x="4237" y="3471"/>
            <a:chExt cx="5982" cy="2414"/>
          </a:xfrm>
        </p:grpSpPr>
        <p:sp>
          <p:nvSpPr>
            <p:cNvPr id="13" name="文本框 12"/>
            <p:cNvSpPr txBox="1"/>
            <p:nvPr/>
          </p:nvSpPr>
          <p:spPr>
            <a:xfrm>
              <a:off x="4763" y="3471"/>
              <a:ext cx="5456" cy="1056"/>
            </a:xfrm>
            <a:prstGeom prst="rect">
              <a:avLst/>
            </a:prstGeom>
            <a:noFill/>
          </p:spPr>
          <p:txBody>
            <a:bodyPr wrap="square" lIns="91440" tIns="90170" rIns="91440" bIns="90170" rtlCol="0">
              <a:spAutoFit/>
            </a:bodyPr>
            <a:lstStyle/>
            <a:p>
              <a:pPr lvl="0">
                <a:lnSpc>
                  <a:spcPct val="150000"/>
                </a:lnSpc>
                <a:buClrTx/>
                <a:buSzTx/>
                <a:buFontTx/>
              </a:pPr>
              <a:r>
                <a:rPr lang="en-US" altLang="zh-CN" sz="24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Forward Pass</a:t>
              </a:r>
            </a:p>
          </p:txBody>
        </p:sp>
        <p:sp>
          <p:nvSpPr>
            <p:cNvPr id="15" name="文本框 14"/>
            <p:cNvSpPr txBox="1"/>
            <p:nvPr/>
          </p:nvSpPr>
          <p:spPr>
            <a:xfrm>
              <a:off x="4237" y="4503"/>
              <a:ext cx="5982" cy="1382"/>
            </a:xfrm>
            <a:prstGeom prst="rect">
              <a:avLst/>
            </a:prstGeom>
            <a:noFill/>
          </p:spPr>
          <p:txBody>
            <a:bodyPr wrap="square" lIns="91440" tIns="90170" rIns="91440" bIns="90170" rtlCol="0" anchor="t">
              <a:spAutoFit/>
            </a:bodyPr>
            <a:lstStyle/>
            <a:p>
              <a:pPr lvl="0" indent="0">
                <a:lnSpc>
                  <a:spcPct val="150000"/>
                </a:lnSpc>
                <a:spcBef>
                  <a:spcPts val="0"/>
                </a:spcBef>
                <a:spcAft>
                  <a:spcPts val="0"/>
                </a:spcAft>
                <a:buClrTx/>
                <a:buSzTx/>
                <a:buNone/>
              </a:pPr>
              <a:r>
                <a:rPr lang="en-US" altLang="zh-CN" sz="1600" dirty="0">
                  <a:solidFill>
                    <a:schemeClr val="tx1">
                      <a:lumMod val="85000"/>
                      <a:lumOff val="15000"/>
                    </a:schemeClr>
                  </a:solidFill>
                  <a:latin typeface="Times New Roman" panose="02020603050405020304" pitchFamily="18" charset="0"/>
                  <a:ea typeface="OPPOSans M" panose="00020600040101010101" charset="-122"/>
                  <a:cs typeface="Times New Roman" panose="02020603050405020304" pitchFamily="18" charset="0"/>
                  <a:sym typeface="+mn-ea"/>
                </a:rPr>
                <a:t>Memory wall: HBM/cache bandwidth; activation write traffic</a:t>
              </a:r>
              <a:endParaRPr lang="en-US" altLang="zh-CN" sz="16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endParaRPr>
            </a:p>
          </p:txBody>
        </p:sp>
      </p:grpSp>
      <p:sp>
        <p:nvSpPr>
          <p:cNvPr id="2" name="文本框 1">
            <a:extLst>
              <a:ext uri="{FF2B5EF4-FFF2-40B4-BE49-F238E27FC236}">
                <a16:creationId xmlns:a16="http://schemas.microsoft.com/office/drawing/2014/main" id="{BCA24AF7-E5E1-41AE-5383-BF25E3A4A1BB}"/>
              </a:ext>
            </a:extLst>
          </p:cNvPr>
          <p:cNvSpPr txBox="1"/>
          <p:nvPr/>
        </p:nvSpPr>
        <p:spPr>
          <a:xfrm>
            <a:off x="31930" y="947922"/>
            <a:ext cx="3277485" cy="670825"/>
          </a:xfrm>
          <a:prstGeom prst="rect">
            <a:avLst/>
          </a:prstGeom>
          <a:noFill/>
        </p:spPr>
        <p:txBody>
          <a:bodyPr wrap="square" lIns="91440" tIns="90170" rIns="91440" bIns="90170" rtlCol="0">
            <a:spAutoFit/>
          </a:bodyPr>
          <a:lstStyle/>
          <a:p>
            <a:pPr lvl="0" algn="r">
              <a:lnSpc>
                <a:spcPct val="150000"/>
              </a:lnSpc>
              <a:buClrTx/>
              <a:buSzTx/>
              <a:buFontTx/>
            </a:pPr>
            <a:r>
              <a:rPr lang="en-US" altLang="zh-CN" sz="2400" b="1"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GPU Training Steps</a:t>
            </a:r>
          </a:p>
        </p:txBody>
      </p:sp>
      <p:sp>
        <p:nvSpPr>
          <p:cNvPr id="23" name="文本框 22">
            <a:extLst>
              <a:ext uri="{FF2B5EF4-FFF2-40B4-BE49-F238E27FC236}">
                <a16:creationId xmlns:a16="http://schemas.microsoft.com/office/drawing/2014/main" id="{9E199E23-92EA-866B-C925-4B151425FD70}"/>
              </a:ext>
            </a:extLst>
          </p:cNvPr>
          <p:cNvSpPr txBox="1"/>
          <p:nvPr/>
        </p:nvSpPr>
        <p:spPr>
          <a:xfrm>
            <a:off x="3646614" y="5112789"/>
            <a:ext cx="3464560" cy="670560"/>
          </a:xfrm>
          <a:prstGeom prst="rect">
            <a:avLst/>
          </a:prstGeom>
          <a:noFill/>
        </p:spPr>
        <p:txBody>
          <a:bodyPr wrap="square" lIns="91440" tIns="90170" rIns="91440" bIns="90170" rtlCol="0">
            <a:spAutoFit/>
          </a:bodyPr>
          <a:lstStyle/>
          <a:p>
            <a:pPr lvl="0" algn="r">
              <a:lnSpc>
                <a:spcPct val="150000"/>
              </a:lnSpc>
              <a:buClrTx/>
              <a:buSzTx/>
              <a:buFontTx/>
            </a:pPr>
            <a:r>
              <a:rPr lang="en-US" altLang="zh-CN" sz="24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Loss Computation</a:t>
            </a:r>
          </a:p>
        </p:txBody>
      </p:sp>
      <p:grpSp>
        <p:nvGrpSpPr>
          <p:cNvPr id="26" name="组合 25">
            <a:extLst>
              <a:ext uri="{FF2B5EF4-FFF2-40B4-BE49-F238E27FC236}">
                <a16:creationId xmlns:a16="http://schemas.microsoft.com/office/drawing/2014/main" id="{032811EA-3164-7622-C4CD-21DA59099687}"/>
              </a:ext>
            </a:extLst>
          </p:cNvPr>
          <p:cNvGrpSpPr/>
          <p:nvPr/>
        </p:nvGrpSpPr>
        <p:grpSpPr>
          <a:xfrm>
            <a:off x="6053047" y="1714499"/>
            <a:ext cx="4201160" cy="1532890"/>
            <a:chOff x="4237" y="3471"/>
            <a:chExt cx="5982" cy="2414"/>
          </a:xfrm>
        </p:grpSpPr>
        <p:sp>
          <p:nvSpPr>
            <p:cNvPr id="27" name="文本框 26">
              <a:extLst>
                <a:ext uri="{FF2B5EF4-FFF2-40B4-BE49-F238E27FC236}">
                  <a16:creationId xmlns:a16="http://schemas.microsoft.com/office/drawing/2014/main" id="{6FE0E1D8-90FB-B3E4-004C-14DD6F756BCA}"/>
                </a:ext>
              </a:extLst>
            </p:cNvPr>
            <p:cNvSpPr txBox="1"/>
            <p:nvPr/>
          </p:nvSpPr>
          <p:spPr>
            <a:xfrm>
              <a:off x="4763" y="3471"/>
              <a:ext cx="5456" cy="1056"/>
            </a:xfrm>
            <a:prstGeom prst="rect">
              <a:avLst/>
            </a:prstGeom>
            <a:noFill/>
          </p:spPr>
          <p:txBody>
            <a:bodyPr wrap="square" lIns="91440" tIns="90170" rIns="91440" bIns="90170" rtlCol="0">
              <a:spAutoFit/>
            </a:bodyPr>
            <a:lstStyle/>
            <a:p>
              <a:pPr lvl="0">
                <a:lnSpc>
                  <a:spcPct val="150000"/>
                </a:lnSpc>
                <a:buClrTx/>
                <a:buSzTx/>
                <a:buFontTx/>
              </a:pPr>
              <a:r>
                <a:rPr lang="en-US" altLang="zh-CN" sz="24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Backward Pass</a:t>
              </a:r>
            </a:p>
          </p:txBody>
        </p:sp>
        <p:sp>
          <p:nvSpPr>
            <p:cNvPr id="28" name="文本框 27">
              <a:extLst>
                <a:ext uri="{FF2B5EF4-FFF2-40B4-BE49-F238E27FC236}">
                  <a16:creationId xmlns:a16="http://schemas.microsoft.com/office/drawing/2014/main" id="{09BA438F-6CD7-38DE-17FC-9519F387F36B}"/>
                </a:ext>
              </a:extLst>
            </p:cNvPr>
            <p:cNvSpPr txBox="1"/>
            <p:nvPr/>
          </p:nvSpPr>
          <p:spPr>
            <a:xfrm>
              <a:off x="4237" y="4503"/>
              <a:ext cx="5982" cy="1382"/>
            </a:xfrm>
            <a:prstGeom prst="rect">
              <a:avLst/>
            </a:prstGeom>
            <a:noFill/>
          </p:spPr>
          <p:txBody>
            <a:bodyPr wrap="square" lIns="91440" tIns="90170" rIns="91440" bIns="90170" rtlCol="0" anchor="t">
              <a:spAutoFit/>
            </a:bodyPr>
            <a:lstStyle/>
            <a:p>
              <a:pPr lvl="0" indent="0">
                <a:lnSpc>
                  <a:spcPct val="150000"/>
                </a:lnSpc>
                <a:spcBef>
                  <a:spcPts val="0"/>
                </a:spcBef>
                <a:spcAft>
                  <a:spcPts val="0"/>
                </a:spcAft>
                <a:buClrTx/>
                <a:buSzTx/>
                <a:buNone/>
              </a:pPr>
              <a:r>
                <a:rPr lang="en-US" altLang="zh-CN" sz="1600" dirty="0">
                  <a:solidFill>
                    <a:schemeClr val="tx1">
                      <a:lumMod val="85000"/>
                      <a:lumOff val="15000"/>
                    </a:schemeClr>
                  </a:solidFill>
                  <a:latin typeface="Times New Roman" panose="02020603050405020304" pitchFamily="18" charset="0"/>
                  <a:ea typeface="OPPOSans M" panose="00020600040101010101" charset="-122"/>
                  <a:cs typeface="Times New Roman" panose="02020603050405020304" pitchFamily="18" charset="0"/>
                  <a:sym typeface="+mn-ea"/>
                </a:rPr>
                <a:t>Memory wall: heavy gradient/activation traffic + write-backs</a:t>
              </a:r>
              <a:endParaRPr lang="en-US" altLang="zh-CN" sz="16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endParaRPr>
            </a:p>
          </p:txBody>
        </p:sp>
      </p:grpSp>
      <p:grpSp>
        <p:nvGrpSpPr>
          <p:cNvPr id="29" name="组合 28">
            <a:extLst>
              <a:ext uri="{FF2B5EF4-FFF2-40B4-BE49-F238E27FC236}">
                <a16:creationId xmlns:a16="http://schemas.microsoft.com/office/drawing/2014/main" id="{BE04928E-2E45-78FA-C152-1DD18276858F}"/>
              </a:ext>
            </a:extLst>
          </p:cNvPr>
          <p:cNvGrpSpPr/>
          <p:nvPr/>
        </p:nvGrpSpPr>
        <p:grpSpPr>
          <a:xfrm>
            <a:off x="7990840" y="5156469"/>
            <a:ext cx="4201160" cy="1532890"/>
            <a:chOff x="4237" y="3471"/>
            <a:chExt cx="5982" cy="2414"/>
          </a:xfrm>
        </p:grpSpPr>
        <p:sp>
          <p:nvSpPr>
            <p:cNvPr id="30" name="文本框 29">
              <a:extLst>
                <a:ext uri="{FF2B5EF4-FFF2-40B4-BE49-F238E27FC236}">
                  <a16:creationId xmlns:a16="http://schemas.microsoft.com/office/drawing/2014/main" id="{EB9DA200-783E-1695-2B54-BF91063DB00F}"/>
                </a:ext>
              </a:extLst>
            </p:cNvPr>
            <p:cNvSpPr txBox="1"/>
            <p:nvPr/>
          </p:nvSpPr>
          <p:spPr>
            <a:xfrm>
              <a:off x="4763" y="3471"/>
              <a:ext cx="5456" cy="1056"/>
            </a:xfrm>
            <a:prstGeom prst="rect">
              <a:avLst/>
            </a:prstGeom>
            <a:noFill/>
          </p:spPr>
          <p:txBody>
            <a:bodyPr wrap="square" lIns="91440" tIns="90170" rIns="91440" bIns="90170" rtlCol="0">
              <a:spAutoFit/>
            </a:bodyPr>
            <a:lstStyle/>
            <a:p>
              <a:pPr lvl="0">
                <a:lnSpc>
                  <a:spcPct val="150000"/>
                </a:lnSpc>
                <a:buClrTx/>
                <a:buSzTx/>
                <a:buFontTx/>
              </a:pPr>
              <a:r>
                <a:rPr lang="en-US" altLang="zh-CN" sz="24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Optimizer Step</a:t>
              </a:r>
              <a:endParaRPr lang="en-US" altLang="zh-CN" sz="24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
          <p:nvSpPr>
            <p:cNvPr id="35" name="文本框 34">
              <a:extLst>
                <a:ext uri="{FF2B5EF4-FFF2-40B4-BE49-F238E27FC236}">
                  <a16:creationId xmlns:a16="http://schemas.microsoft.com/office/drawing/2014/main" id="{20CC690F-204E-F7F1-898A-8C4AFA7460F0}"/>
                </a:ext>
              </a:extLst>
            </p:cNvPr>
            <p:cNvSpPr txBox="1"/>
            <p:nvPr/>
          </p:nvSpPr>
          <p:spPr>
            <a:xfrm>
              <a:off x="4237" y="4503"/>
              <a:ext cx="5982" cy="1382"/>
            </a:xfrm>
            <a:prstGeom prst="rect">
              <a:avLst/>
            </a:prstGeom>
            <a:noFill/>
          </p:spPr>
          <p:txBody>
            <a:bodyPr wrap="square" lIns="91440" tIns="90170" rIns="91440" bIns="90170" rtlCol="0" anchor="t">
              <a:spAutoFit/>
            </a:bodyPr>
            <a:lstStyle/>
            <a:p>
              <a:pPr lvl="0" indent="0">
                <a:lnSpc>
                  <a:spcPct val="150000"/>
                </a:lnSpc>
                <a:spcBef>
                  <a:spcPts val="0"/>
                </a:spcBef>
                <a:spcAft>
                  <a:spcPts val="0"/>
                </a:spcAft>
                <a:buClrTx/>
                <a:buSzTx/>
                <a:buNone/>
              </a:pPr>
              <a:r>
                <a:rPr lang="zh-CN" altLang="en-US" sz="1600" dirty="0">
                  <a:solidFill>
                    <a:schemeClr val="tx1">
                      <a:lumMod val="85000"/>
                      <a:lumOff val="15000"/>
                    </a:schemeClr>
                  </a:solidFill>
                  <a:latin typeface="Times New Roman" panose="02020603050405020304" pitchFamily="18" charset="0"/>
                  <a:ea typeface="OPPOSans M" panose="00020600040101010101" charset="-122"/>
                  <a:cs typeface="Times New Roman" panose="02020603050405020304" pitchFamily="18" charset="0"/>
                  <a:sym typeface="+mn-ea"/>
                </a:rPr>
                <a:t>⭐ </a:t>
              </a:r>
              <a:r>
                <a:rPr lang="en-US" altLang="zh-CN" sz="1600" dirty="0">
                  <a:solidFill>
                    <a:schemeClr val="tx1">
                      <a:lumMod val="85000"/>
                      <a:lumOff val="15000"/>
                    </a:schemeClr>
                  </a:solidFill>
                  <a:latin typeface="Times New Roman" panose="02020603050405020304" pitchFamily="18" charset="0"/>
                  <a:ea typeface="OPPOSans M" panose="00020600040101010101" charset="-122"/>
                  <a:cs typeface="Times New Roman" panose="02020603050405020304" pitchFamily="18" charset="0"/>
                  <a:sym typeface="+mn-ea"/>
                </a:rPr>
                <a:t>Memory wall: write-intensive state updates + cache/DRAM pressure</a:t>
              </a:r>
              <a:endParaRPr lang="en-US" altLang="zh-CN" sz="16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endParaRPr>
            </a:p>
          </p:txBody>
        </p:sp>
      </p:grpSp>
      <p:pic>
        <p:nvPicPr>
          <p:cNvPr id="46" name="图片 45">
            <a:extLst>
              <a:ext uri="{FF2B5EF4-FFF2-40B4-BE49-F238E27FC236}">
                <a16:creationId xmlns:a16="http://schemas.microsoft.com/office/drawing/2014/main" id="{56157097-BA65-D92B-1AC3-7615E4BB62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786" y="4840380"/>
            <a:ext cx="2543501" cy="141019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46DA21-18B6-9957-F5F3-76D950E2801C}"/>
            </a:ext>
          </a:extLst>
        </p:cNvPr>
        <p:cNvGrpSpPr/>
        <p:nvPr/>
      </p:nvGrpSpPr>
      <p:grpSpPr>
        <a:xfrm>
          <a:off x="0" y="0"/>
          <a:ext cx="0" cy="0"/>
          <a:chOff x="0" y="0"/>
          <a:chExt cx="0" cy="0"/>
        </a:xfrm>
      </p:grpSpPr>
      <p:sp>
        <p:nvSpPr>
          <p:cNvPr id="7" name="任意多边形 6">
            <a:extLst>
              <a:ext uri="{FF2B5EF4-FFF2-40B4-BE49-F238E27FC236}">
                <a16:creationId xmlns:a16="http://schemas.microsoft.com/office/drawing/2014/main" id="{D3D37B00-A2F7-E7F2-F32E-59273C76EFAC}"/>
              </a:ext>
            </a:extLst>
          </p:cNvPr>
          <p:cNvSpPr/>
          <p:nvPr/>
        </p:nvSpPr>
        <p:spPr>
          <a:xfrm>
            <a:off x="0" y="743585"/>
            <a:ext cx="6406515" cy="108585"/>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778B9F07-60AD-F1B0-EAE3-7F76EB56768B}"/>
              </a:ext>
            </a:extLst>
          </p:cNvPr>
          <p:cNvSpPr txBox="1"/>
          <p:nvPr/>
        </p:nvSpPr>
        <p:spPr>
          <a:xfrm>
            <a:off x="190500" y="221615"/>
            <a:ext cx="3521075" cy="52197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Reference</a:t>
            </a:r>
          </a:p>
        </p:txBody>
      </p:sp>
      <p:pic>
        <p:nvPicPr>
          <p:cNvPr id="13" name="图片 12" descr="C:/Users/admin/AppData/Local/Temp/picturecompress_20220323180636/output_1.jpgoutput_1">
            <a:extLst>
              <a:ext uri="{FF2B5EF4-FFF2-40B4-BE49-F238E27FC236}">
                <a16:creationId xmlns:a16="http://schemas.microsoft.com/office/drawing/2014/main" id="{0E60DB87-877A-7FB8-4779-422F137E740A}"/>
              </a:ext>
            </a:extLst>
          </p:cNvPr>
          <p:cNvPicPr>
            <a:picLocks noChangeAspect="1"/>
          </p:cNvPicPr>
          <p:nvPr/>
        </p:nvPicPr>
        <p:blipFill>
          <a:blip r:embed="rId2"/>
          <a:stretch>
            <a:fillRect/>
          </a:stretch>
        </p:blipFill>
        <p:spPr>
          <a:xfrm>
            <a:off x="7620000" y="-635"/>
            <a:ext cx="4572000" cy="6858635"/>
          </a:xfrm>
          <a:prstGeom prst="rect">
            <a:avLst/>
          </a:prstGeom>
        </p:spPr>
      </p:pic>
      <p:sp>
        <p:nvSpPr>
          <p:cNvPr id="33" name="文本框 32">
            <a:extLst>
              <a:ext uri="{FF2B5EF4-FFF2-40B4-BE49-F238E27FC236}">
                <a16:creationId xmlns:a16="http://schemas.microsoft.com/office/drawing/2014/main" id="{915D3347-159B-D494-9B77-FB9ACD0EA856}"/>
              </a:ext>
            </a:extLst>
          </p:cNvPr>
          <p:cNvSpPr txBox="1"/>
          <p:nvPr/>
        </p:nvSpPr>
        <p:spPr>
          <a:xfrm>
            <a:off x="334511" y="1072138"/>
            <a:ext cx="6754127" cy="5134867"/>
          </a:xfrm>
          <a:prstGeom prst="rect">
            <a:avLst/>
          </a:prstGeom>
          <a:noFill/>
        </p:spPr>
        <p:txBody>
          <a:bodyPr wrap="square" lIns="91440" tIns="90170" rIns="91440" bIns="90170" rtlCol="0" anchor="t">
            <a:spAutoFit/>
          </a:bodyPr>
          <a:lstStyle/>
          <a:p>
            <a:pPr lvl="0">
              <a:lnSpc>
                <a:spcPct val="150000"/>
              </a:lnSpc>
            </a:pP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[1] A. Gholami, Z. Yao, S. Kim, C. Hooper, M. W. Mahoney, and K. Keutzer, "AI and Memory Wall," IEEE Micro, vol. 44, no. 3, pp. 33-39, May-June 2024.</a:t>
            </a:r>
          </a:p>
          <a:p>
            <a:pPr lvl="0">
              <a:lnSpc>
                <a:spcPct val="150000"/>
              </a:lnSpc>
            </a:pP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[2] B. R. Bartoldson, B. </a:t>
            </a:r>
            <a:r>
              <a:rPr lang="en-US" altLang="zh-CN" sz="1200" spc="100" dirty="0" err="1">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Kailkhura</a:t>
            </a: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 and D. Blalock, "Compute-Efficient Deep Learning: Algorithmic Trends and Opportunities," Journal of Machine Learning Research, vol. 24, no. 122, pp. 1-77, 2023.</a:t>
            </a:r>
          </a:p>
          <a:p>
            <a:pPr lvl="0">
              <a:lnSpc>
                <a:spcPct val="150000"/>
              </a:lnSpc>
            </a:pP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[3] A. Rebai and M. Canini, "</a:t>
            </a:r>
            <a:r>
              <a:rPr lang="en-US" altLang="zh-CN" sz="1200" spc="100" dirty="0" err="1">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OptimusNIC</a:t>
            </a: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 Offloading Optimizer State to </a:t>
            </a:r>
            <a:r>
              <a:rPr lang="en-US" altLang="zh-CN" sz="1200" spc="100" dirty="0" err="1">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SmartNICs</a:t>
            </a: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 for Efficient Large-Scale AI Training," in Proceedings of the 5th Workshop on Machine Learning and Systems (</a:t>
            </a:r>
            <a:r>
              <a:rPr lang="en-US" altLang="zh-CN" sz="1200" spc="100" dirty="0" err="1">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EuroMLSys</a:t>
            </a: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 '25), 2025, pp. 176–182, </a:t>
            </a:r>
            <a:r>
              <a:rPr lang="en-US" altLang="zh-CN" sz="1200" spc="100" dirty="0" err="1">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doi</a:t>
            </a: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 10.1145/3721146.3721960.</a:t>
            </a:r>
          </a:p>
          <a:p>
            <a:pPr lvl="0">
              <a:lnSpc>
                <a:spcPct val="150000"/>
              </a:lnSpc>
            </a:pP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[4] Y. Lin, S. Han, H. Mao, Y. Wang, and W. J. Dally, "Deep Gradient Compression: Reducing the Communication Bandwidth for Distributed Training," in Proceedings of the International Conference on Learning Representations (ICLR), 2018. (Note: This covers both the 4th and 7th lines in your prompt, as they are the exact same paper).</a:t>
            </a:r>
          </a:p>
          <a:p>
            <a:pPr lvl="0">
              <a:lnSpc>
                <a:spcPct val="150000"/>
              </a:lnSpc>
            </a:pP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[5] D. </a:t>
            </a:r>
            <a:r>
              <a:rPr lang="en-US" altLang="zh-CN" sz="1200" spc="100" dirty="0" err="1">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Alistarh</a:t>
            </a: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 T. Hoefler, M. Johansson, S. </a:t>
            </a:r>
            <a:r>
              <a:rPr lang="en-US" altLang="zh-CN" sz="1200" spc="100" dirty="0" err="1">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Khirirat</a:t>
            </a: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 N. Konstantinov, and C. Renggli, "The Convergence of </a:t>
            </a:r>
            <a:r>
              <a:rPr lang="en-US" altLang="zh-CN" sz="1200" spc="100" dirty="0" err="1">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Sparsified</a:t>
            </a: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 Gradient Methods," in Advances in Neural Information Processing Systems (</a:t>
            </a:r>
            <a:r>
              <a:rPr lang="en-US" altLang="zh-CN" sz="1200" spc="100" dirty="0" err="1">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NeurIPS</a:t>
            </a: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 vol. 31, 2018.</a:t>
            </a:r>
          </a:p>
          <a:p>
            <a:pPr lvl="0">
              <a:lnSpc>
                <a:spcPct val="150000"/>
              </a:lnSpc>
            </a:pPr>
            <a:r>
              <a:rPr lang="en-US" altLang="zh-CN" sz="1200" spc="100" dirty="0">
                <a:solidFill>
                  <a:schemeClr val="tx1">
                    <a:lumMod val="85000"/>
                    <a:lumOff val="15000"/>
                  </a:schemeClr>
                </a:solidFill>
                <a:uFillTx/>
                <a:latin typeface="Times New Roman" panose="02020603050405020304" pitchFamily="18" charset="0"/>
                <a:ea typeface="OPPOSans M" panose="00020600040101010101" charset="-122"/>
                <a:cs typeface="Times New Roman" panose="02020603050405020304" pitchFamily="18" charset="0"/>
                <a:sym typeface="+mn-ea"/>
              </a:rPr>
              <a:t>[6] I.-H. Li and T.-S. Chang, "Dynamic Gradient Sparse Update for Edge Training," arXiv:2503.17959, Mar. 2025. https://arxiv.org/abs/2503.17959.</a:t>
            </a:r>
          </a:p>
        </p:txBody>
      </p:sp>
      <p:sp>
        <p:nvSpPr>
          <p:cNvPr id="9" name="任意多边形 8">
            <a:extLst>
              <a:ext uri="{FF2B5EF4-FFF2-40B4-BE49-F238E27FC236}">
                <a16:creationId xmlns:a16="http://schemas.microsoft.com/office/drawing/2014/main" id="{4F664487-C727-A764-668F-C473EE582002}"/>
              </a:ext>
            </a:extLst>
          </p:cNvPr>
          <p:cNvSpPr/>
          <p:nvPr/>
        </p:nvSpPr>
        <p:spPr>
          <a:xfrm flipH="1" flipV="1">
            <a:off x="6536690" y="743585"/>
            <a:ext cx="344170" cy="109366"/>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5074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E61737-9721-816A-53F5-A0448D2AC599}"/>
            </a:ext>
          </a:extLst>
        </p:cNvPr>
        <p:cNvGrpSpPr/>
        <p:nvPr/>
      </p:nvGrpSpPr>
      <p:grpSpPr>
        <a:xfrm>
          <a:off x="0" y="0"/>
          <a:ext cx="0" cy="0"/>
          <a:chOff x="0" y="0"/>
          <a:chExt cx="0" cy="0"/>
        </a:xfrm>
      </p:grpSpPr>
      <p:grpSp>
        <p:nvGrpSpPr>
          <p:cNvPr id="11" name="组合 10">
            <a:extLst>
              <a:ext uri="{FF2B5EF4-FFF2-40B4-BE49-F238E27FC236}">
                <a16:creationId xmlns:a16="http://schemas.microsoft.com/office/drawing/2014/main" id="{A98EA67F-BD26-4A8E-A5DB-7B2EA57690E4}"/>
              </a:ext>
            </a:extLst>
          </p:cNvPr>
          <p:cNvGrpSpPr/>
          <p:nvPr/>
        </p:nvGrpSpPr>
        <p:grpSpPr>
          <a:xfrm>
            <a:off x="0" y="743585"/>
            <a:ext cx="11162030" cy="109366"/>
            <a:chOff x="-22" y="1363"/>
            <a:chExt cx="17578" cy="280"/>
          </a:xfrm>
        </p:grpSpPr>
        <p:sp>
          <p:nvSpPr>
            <p:cNvPr id="7" name="任意多边形 6">
              <a:extLst>
                <a:ext uri="{FF2B5EF4-FFF2-40B4-BE49-F238E27FC236}">
                  <a16:creationId xmlns:a16="http://schemas.microsoft.com/office/drawing/2014/main" id="{9751337E-FC53-FC25-A124-7F327896148C}"/>
                </a:ext>
              </a:extLst>
            </p:cNvPr>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a:extLst>
                <a:ext uri="{FF2B5EF4-FFF2-40B4-BE49-F238E27FC236}">
                  <a16:creationId xmlns:a16="http://schemas.microsoft.com/office/drawing/2014/main" id="{4EC497F9-483F-4612-A660-FB308E90B26B}"/>
                </a:ext>
              </a:extLst>
            </p:cNvPr>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a:extLst>
              <a:ext uri="{FF2B5EF4-FFF2-40B4-BE49-F238E27FC236}">
                <a16:creationId xmlns:a16="http://schemas.microsoft.com/office/drawing/2014/main" id="{967BEC36-8199-3198-C195-91E7930ECA2B}"/>
              </a:ext>
            </a:extLst>
          </p:cNvPr>
          <p:cNvSpPr txBox="1"/>
          <p:nvPr/>
        </p:nvSpPr>
        <p:spPr>
          <a:xfrm>
            <a:off x="190499" y="221615"/>
            <a:ext cx="10361295" cy="523220"/>
          </a:xfrm>
          <a:prstGeom prst="rect">
            <a:avLst/>
          </a:prstGeom>
          <a:noFill/>
        </p:spPr>
        <p:txBody>
          <a:bodyPr wrap="square" rtlCol="0" anchor="t">
            <a:spAutoFit/>
          </a:bodyPr>
          <a:lstStyle/>
          <a:p>
            <a:pPr lvl="0"/>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Problem Statement: “Memory Wall</a:t>
            </a:r>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 in G</a:t>
            </a:r>
            <a:r>
              <a:rPr lang="en-US" altLang="zh-CN" sz="2800" dirty="0">
                <a:latin typeface="Times New Roman" panose="02020603050405020304" pitchFamily="18" charset="0"/>
              </a:rPr>
              <a:t>radient Update</a:t>
            </a:r>
            <a:endPar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sp>
        <p:nvSpPr>
          <p:cNvPr id="27" name="文本框 26">
            <a:extLst>
              <a:ext uri="{FF2B5EF4-FFF2-40B4-BE49-F238E27FC236}">
                <a16:creationId xmlns:a16="http://schemas.microsoft.com/office/drawing/2014/main" id="{778A579F-8E44-B03F-6A2F-3A137D041142}"/>
              </a:ext>
            </a:extLst>
          </p:cNvPr>
          <p:cNvSpPr txBox="1"/>
          <p:nvPr/>
        </p:nvSpPr>
        <p:spPr>
          <a:xfrm>
            <a:off x="716940" y="1202374"/>
            <a:ext cx="6196780" cy="1984518"/>
          </a:xfrm>
          <a:prstGeom prst="rect">
            <a:avLst/>
          </a:prstGeom>
          <a:noFill/>
        </p:spPr>
        <p:txBody>
          <a:bodyPr wrap="square" lIns="91440" tIns="90170" rIns="91440" bIns="90170" rtlCol="0">
            <a:spAutoFit/>
          </a:bodyPr>
          <a:lstStyle/>
          <a:p>
            <a:pPr lvl="0">
              <a:lnSpc>
                <a:spcPct val="150000"/>
              </a:lnSpc>
            </a:pPr>
            <a:r>
              <a:rPr lang="en-US" altLang="zh-CN" sz="1600" dirty="0">
                <a:latin typeface="Times New Roman" panose="02020603050405020304" pitchFamily="18" charset="0"/>
              </a:rPr>
              <a:t>The </a:t>
            </a:r>
            <a:r>
              <a:rPr lang="en-US" altLang="zh-CN" sz="1600" b="1" dirty="0">
                <a:latin typeface="Times New Roman" panose="02020603050405020304" pitchFamily="18" charset="0"/>
              </a:rPr>
              <a:t>memory wall</a:t>
            </a:r>
            <a:r>
              <a:rPr lang="en-US" altLang="zh-CN" sz="1600" dirty="0">
                <a:latin typeface="Times New Roman" panose="02020603050405020304" pitchFamily="18" charset="0"/>
              </a:rPr>
              <a:t> becomes acute at the </a:t>
            </a:r>
            <a:r>
              <a:rPr lang="en-US" altLang="zh-CN" sz="1600" b="1" dirty="0">
                <a:latin typeface="Times New Roman" panose="02020603050405020304" pitchFamily="18" charset="0"/>
              </a:rPr>
              <a:t>gradient update (optimizer) stage</a:t>
            </a:r>
            <a:r>
              <a:rPr lang="en-US" altLang="zh-CN" sz="1600" dirty="0">
                <a:latin typeface="Times New Roman" panose="02020603050405020304" pitchFamily="18" charset="0"/>
              </a:rPr>
              <a:t> because the update is dominated by streaming reads/writes of large tensors: for each parameter, the optimizer typically reads the weight and its gradient, reads and updates optimizer state (often larger than the model itself), and writes back the updated state and weight.</a:t>
            </a:r>
            <a:endParaRPr lang="en-US" altLang="zh-CN" sz="16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endParaRPr>
          </a:p>
        </p:txBody>
      </p:sp>
      <p:graphicFrame>
        <p:nvGraphicFramePr>
          <p:cNvPr id="49" name="图表 48">
            <a:extLst>
              <a:ext uri="{FF2B5EF4-FFF2-40B4-BE49-F238E27FC236}">
                <a16:creationId xmlns:a16="http://schemas.microsoft.com/office/drawing/2014/main" id="{35217AF6-5C1C-462A-BDAF-D0A9FF779C26}"/>
              </a:ext>
            </a:extLst>
          </p:cNvPr>
          <p:cNvGraphicFramePr/>
          <p:nvPr>
            <p:extLst>
              <p:ext uri="{D42A27DB-BD31-4B8C-83A1-F6EECF244321}">
                <p14:modId xmlns:p14="http://schemas.microsoft.com/office/powerpoint/2010/main" val="2613663646"/>
              </p:ext>
            </p:extLst>
          </p:nvPr>
        </p:nvGraphicFramePr>
        <p:xfrm>
          <a:off x="1418695" y="3119874"/>
          <a:ext cx="4240234" cy="3516511"/>
        </p:xfrm>
        <a:graphic>
          <a:graphicData uri="http://schemas.openxmlformats.org/drawingml/2006/chart">
            <c:chart xmlns:c="http://schemas.openxmlformats.org/drawingml/2006/chart" xmlns:r="http://schemas.openxmlformats.org/officeDocument/2006/relationships" r:id="rId2"/>
          </a:graphicData>
        </a:graphic>
      </p:graphicFrame>
      <p:pic>
        <p:nvPicPr>
          <p:cNvPr id="53" name="图片 52">
            <a:extLst>
              <a:ext uri="{FF2B5EF4-FFF2-40B4-BE49-F238E27FC236}">
                <a16:creationId xmlns:a16="http://schemas.microsoft.com/office/drawing/2014/main" id="{8A0396E8-F1B2-621C-1B98-70F787152CD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35727" y="2194633"/>
            <a:ext cx="2774183" cy="2774183"/>
          </a:xfrm>
          <a:prstGeom prst="rect">
            <a:avLst/>
          </a:prstGeom>
        </p:spPr>
      </p:pic>
    </p:spTree>
    <p:extLst>
      <p:ext uri="{BB962C8B-B14F-4D97-AF65-F5344CB8AC3E}">
        <p14:creationId xmlns:p14="http://schemas.microsoft.com/office/powerpoint/2010/main" val="1299597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000CC4-1028-3130-3D32-3AEE3722AA21}"/>
            </a:ext>
          </a:extLst>
        </p:cNvPr>
        <p:cNvGrpSpPr/>
        <p:nvPr/>
      </p:nvGrpSpPr>
      <p:grpSpPr>
        <a:xfrm>
          <a:off x="0" y="0"/>
          <a:ext cx="0" cy="0"/>
          <a:chOff x="0" y="0"/>
          <a:chExt cx="0" cy="0"/>
        </a:xfrm>
      </p:grpSpPr>
      <p:pic>
        <p:nvPicPr>
          <p:cNvPr id="4" name="图片 3" descr="pexels-david-jakab-976473">
            <a:extLst>
              <a:ext uri="{FF2B5EF4-FFF2-40B4-BE49-F238E27FC236}">
                <a16:creationId xmlns:a16="http://schemas.microsoft.com/office/drawing/2014/main" id="{B67DB4E9-5CC4-FB31-31B9-3B71CF41350A}"/>
              </a:ext>
            </a:extLst>
          </p:cNvPr>
          <p:cNvPicPr>
            <a:picLocks noChangeAspect="1"/>
          </p:cNvPicPr>
          <p:nvPr/>
        </p:nvPicPr>
        <p:blipFill>
          <a:blip r:embed="rId2">
            <a:grayscl/>
          </a:blip>
          <a:srcRect t="10093" b="10093"/>
          <a:stretch>
            <a:fillRect/>
          </a:stretch>
        </p:blipFill>
        <p:spPr>
          <a:xfrm>
            <a:off x="0" y="0"/>
            <a:ext cx="12192635" cy="6858635"/>
          </a:xfrm>
          <a:prstGeom prst="rect">
            <a:avLst/>
          </a:prstGeom>
        </p:spPr>
      </p:pic>
      <p:sp>
        <p:nvSpPr>
          <p:cNvPr id="5" name="矩形 4">
            <a:extLst>
              <a:ext uri="{FF2B5EF4-FFF2-40B4-BE49-F238E27FC236}">
                <a16:creationId xmlns:a16="http://schemas.microsoft.com/office/drawing/2014/main" id="{BA289FD5-92AA-F657-07B3-FCAADFA1ACF7}"/>
              </a:ext>
            </a:extLst>
          </p:cNvPr>
          <p:cNvSpPr/>
          <p:nvPr/>
        </p:nvSpPr>
        <p:spPr>
          <a:xfrm>
            <a:off x="0" y="-635"/>
            <a:ext cx="12192000" cy="6858635"/>
          </a:xfrm>
          <a:prstGeom prst="rect">
            <a:avLst/>
          </a:prstGeom>
          <a:solidFill>
            <a:srgbClr val="00022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DCDBC362-BE31-FF7A-7837-36D39B71CDC7}"/>
              </a:ext>
            </a:extLst>
          </p:cNvPr>
          <p:cNvSpPr/>
          <p:nvPr/>
        </p:nvSpPr>
        <p:spPr>
          <a:xfrm>
            <a:off x="13528675" y="-784225"/>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nvGrpSpPr>
          <p:cNvPr id="14" name="组合 13">
            <a:extLst>
              <a:ext uri="{FF2B5EF4-FFF2-40B4-BE49-F238E27FC236}">
                <a16:creationId xmlns:a16="http://schemas.microsoft.com/office/drawing/2014/main" id="{B54FACD6-935C-BD1D-5C64-7901BFD51A46}"/>
              </a:ext>
            </a:extLst>
          </p:cNvPr>
          <p:cNvGrpSpPr/>
          <p:nvPr/>
        </p:nvGrpSpPr>
        <p:grpSpPr>
          <a:xfrm>
            <a:off x="8808720" y="635"/>
            <a:ext cx="3383280" cy="6858000"/>
            <a:chOff x="12158" y="1"/>
            <a:chExt cx="7042" cy="10800"/>
          </a:xfrm>
          <a:solidFill>
            <a:srgbClr val="0279FE"/>
          </a:solidFill>
        </p:grpSpPr>
        <p:sp>
          <p:nvSpPr>
            <p:cNvPr id="7" name="任意多边形 6">
              <a:extLst>
                <a:ext uri="{FF2B5EF4-FFF2-40B4-BE49-F238E27FC236}">
                  <a16:creationId xmlns:a16="http://schemas.microsoft.com/office/drawing/2014/main" id="{68808F3E-7E4E-4A58-9EBC-A221B3A82371}"/>
                </a:ext>
              </a:extLst>
            </p:cNvPr>
            <p:cNvSpPr/>
            <p:nvPr/>
          </p:nvSpPr>
          <p:spPr>
            <a:xfrm>
              <a:off x="13062" y="1"/>
              <a:ext cx="6139"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6139" h="10800">
                  <a:moveTo>
                    <a:pt x="0" y="10800"/>
                  </a:moveTo>
                  <a:lnTo>
                    <a:pt x="1921" y="0"/>
                  </a:lnTo>
                  <a:lnTo>
                    <a:pt x="6139" y="0"/>
                  </a:lnTo>
                  <a:lnTo>
                    <a:pt x="6139" y="8686"/>
                  </a:lnTo>
                  <a:lnTo>
                    <a:pt x="5763" y="10800"/>
                  </a:lnTo>
                  <a:lnTo>
                    <a:pt x="0" y="10800"/>
                  </a:lnTo>
                  <a:close/>
                </a:path>
              </a:pathLst>
            </a:custGeom>
            <a:solidFill>
              <a:srgbClr val="0279F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10" name="任意多边形 9">
              <a:extLst>
                <a:ext uri="{FF2B5EF4-FFF2-40B4-BE49-F238E27FC236}">
                  <a16:creationId xmlns:a16="http://schemas.microsoft.com/office/drawing/2014/main" id="{CCAB74E7-AF04-73FA-600C-ABD8EB29786F}"/>
                </a:ext>
              </a:extLst>
            </p:cNvPr>
            <p:cNvSpPr/>
            <p:nvPr/>
          </p:nvSpPr>
          <p:spPr>
            <a:xfrm>
              <a:off x="12158" y="1"/>
              <a:ext cx="2450" cy="1080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450" h="10800">
                  <a:moveTo>
                    <a:pt x="1921" y="0"/>
                  </a:moveTo>
                  <a:lnTo>
                    <a:pt x="2450" y="0"/>
                  </a:lnTo>
                  <a:lnTo>
                    <a:pt x="529" y="10800"/>
                  </a:lnTo>
                  <a:lnTo>
                    <a:pt x="0" y="10800"/>
                  </a:lnTo>
                  <a:lnTo>
                    <a:pt x="1921" y="0"/>
                  </a:lnTo>
                  <a:close/>
                </a:path>
              </a:pathLst>
            </a:custGeom>
            <a:solidFill>
              <a:srgbClr val="0279F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8" name="文本框 17">
            <a:extLst>
              <a:ext uri="{FF2B5EF4-FFF2-40B4-BE49-F238E27FC236}">
                <a16:creationId xmlns:a16="http://schemas.microsoft.com/office/drawing/2014/main" id="{C9A584D0-CBE6-7B4C-1412-9552006E10C6}"/>
              </a:ext>
            </a:extLst>
          </p:cNvPr>
          <p:cNvSpPr txBox="1"/>
          <p:nvPr/>
        </p:nvSpPr>
        <p:spPr>
          <a:xfrm>
            <a:off x="683260" y="1087755"/>
            <a:ext cx="3188335" cy="1106805"/>
          </a:xfrm>
          <a:prstGeom prst="rect">
            <a:avLst/>
          </a:prstGeom>
          <a:noFill/>
        </p:spPr>
        <p:txBody>
          <a:bodyPr wrap="square" rtlCol="0">
            <a:spAutoFit/>
          </a:bodyPr>
          <a:lstStyle/>
          <a:p>
            <a:pPr lvl="0" algn="l">
              <a:buClrTx/>
              <a:buSzTx/>
              <a:buFontTx/>
            </a:pPr>
            <a:r>
              <a:rPr lang="en-US" altLang="zh-CN" sz="6600" dirty="0">
                <a:ln w="15875">
                  <a:noFill/>
                </a:ln>
                <a:solidFill>
                  <a:srgbClr val="0279FE"/>
                </a:solidFill>
                <a:uFillTx/>
                <a:latin typeface="Times New Roman" panose="02020603050405020304" pitchFamily="18" charset="0"/>
                <a:ea typeface="OPPOSans M" panose="00020600040101010101" charset="-122"/>
                <a:cs typeface="Times New Roman" panose="02020603050405020304" pitchFamily="18" charset="0"/>
                <a:sym typeface="+mn-ea"/>
              </a:rPr>
              <a:t>02</a:t>
            </a:r>
          </a:p>
        </p:txBody>
      </p:sp>
      <p:sp>
        <p:nvSpPr>
          <p:cNvPr id="12" name="文本框 11">
            <a:extLst>
              <a:ext uri="{FF2B5EF4-FFF2-40B4-BE49-F238E27FC236}">
                <a16:creationId xmlns:a16="http://schemas.microsoft.com/office/drawing/2014/main" id="{F97396EA-3E3F-6319-2D41-DE0EB1933475}"/>
              </a:ext>
            </a:extLst>
          </p:cNvPr>
          <p:cNvSpPr txBox="1"/>
          <p:nvPr/>
        </p:nvSpPr>
        <p:spPr>
          <a:xfrm>
            <a:off x="683260" y="2460625"/>
            <a:ext cx="7499350" cy="1015663"/>
          </a:xfrm>
          <a:prstGeom prst="rect">
            <a:avLst/>
          </a:prstGeom>
          <a:noFill/>
        </p:spPr>
        <p:txBody>
          <a:bodyPr wrap="square" rtlCol="0">
            <a:spAutoFit/>
          </a:bodyPr>
          <a:lstStyle/>
          <a:p>
            <a:r>
              <a:rPr lang="en-US" altLang="zh-CN" sz="6000" dirty="0">
                <a:solidFill>
                  <a:schemeClr val="bg1"/>
                </a:solidFill>
                <a:latin typeface="Times New Roman" panose="02020603050405020304" pitchFamily="18" charset="0"/>
                <a:ea typeface="OPPOSans B" panose="00020600040101010101" charset="-122"/>
                <a:cs typeface="Times New Roman" panose="02020603050405020304" pitchFamily="18" charset="0"/>
              </a:rPr>
              <a:t>RTL Architecture</a:t>
            </a:r>
          </a:p>
        </p:txBody>
      </p:sp>
      <p:cxnSp>
        <p:nvCxnSpPr>
          <p:cNvPr id="21" name="直接连接符 20">
            <a:extLst>
              <a:ext uri="{FF2B5EF4-FFF2-40B4-BE49-F238E27FC236}">
                <a16:creationId xmlns:a16="http://schemas.microsoft.com/office/drawing/2014/main" id="{16B582AA-9C1B-E5F0-8B94-8A617C51363F}"/>
              </a:ext>
            </a:extLst>
          </p:cNvPr>
          <p:cNvCxnSpPr/>
          <p:nvPr/>
        </p:nvCxnSpPr>
        <p:spPr>
          <a:xfrm>
            <a:off x="829310" y="5075555"/>
            <a:ext cx="0" cy="551180"/>
          </a:xfrm>
          <a:prstGeom prst="line">
            <a:avLst/>
          </a:prstGeom>
          <a:ln w="7620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0767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p:cNvSpPr txBox="1"/>
          <p:nvPr/>
        </p:nvSpPr>
        <p:spPr>
          <a:xfrm>
            <a:off x="190500" y="221615"/>
            <a:ext cx="7527925" cy="521970"/>
          </a:xfrm>
          <a:prstGeom prst="rect">
            <a:avLst/>
          </a:prstGeom>
          <a:noFill/>
        </p:spPr>
        <p:txBody>
          <a:bodyPr wrap="square" rtlCol="0" anchor="t">
            <a:spAutoFit/>
          </a:bodyPr>
          <a:lstStyle/>
          <a:p>
            <a:pPr lvl="0" algn="l">
              <a:buClrTx/>
              <a:buSzTx/>
              <a:buFontTx/>
            </a:pP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Gradient Compressor Architecture </a:t>
            </a:r>
          </a:p>
        </p:txBody>
      </p:sp>
      <p:sp>
        <p:nvSpPr>
          <p:cNvPr id="3" name="文本框 2"/>
          <p:cNvSpPr txBox="1"/>
          <p:nvPr/>
        </p:nvSpPr>
        <p:spPr>
          <a:xfrm>
            <a:off x="7134045" y="2070100"/>
            <a:ext cx="3683815" cy="2312119"/>
          </a:xfrm>
          <a:prstGeom prst="rect">
            <a:avLst/>
          </a:prstGeom>
        </p:spPr>
        <p:txBody>
          <a:bodyPr>
            <a:noAutofit/>
          </a:bodyPr>
          <a:lstStyle/>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This diagram illustrates our group’s design of a </a:t>
            </a:r>
            <a:r>
              <a:rPr lang="en-US" altLang="zh-CN" sz="1600" b="1" dirty="0">
                <a:latin typeface="Times New Roman" panose="02020603050405020304" pitchFamily="18" charset="0"/>
                <a:ea typeface="等线" panose="02010600030101010101" pitchFamily="2" charset="-122"/>
              </a:rPr>
              <a:t>gradient compressor for LLM acceleration</a:t>
            </a:r>
            <a:r>
              <a:rPr lang="en-US" altLang="zh-CN" sz="1600" dirty="0">
                <a:latin typeface="Times New Roman" panose="02020603050405020304" pitchFamily="18" charset="0"/>
                <a:ea typeface="等线" panose="02010600030101010101" pitchFamily="2" charset="-122"/>
              </a:rPr>
              <a:t>. The architecture is organized into three main stages: the Streamer, the L1 Accumulator, and the L2 Writeback Buffer. We assume a single-cycle processing model for simplicity.</a:t>
            </a:r>
          </a:p>
        </p:txBody>
      </p:sp>
      <p:sp>
        <p:nvSpPr>
          <p:cNvPr id="4" name="文本框 3"/>
          <p:cNvSpPr txBox="1"/>
          <p:nvPr/>
        </p:nvSpPr>
        <p:spPr>
          <a:xfrm>
            <a:off x="542816" y="4787900"/>
            <a:ext cx="10824588" cy="2070100"/>
          </a:xfrm>
          <a:prstGeom prst="rect">
            <a:avLst/>
          </a:prstGeom>
        </p:spPr>
        <p:txBody>
          <a:bodyPr>
            <a:noAutofit/>
          </a:bodyPr>
          <a:lstStyle/>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This design reduces DRAM traffic by separating large and small gradient handling:</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Large gradients bypass accumulation and are written back directly.</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Small gradients are accumulated locally in L1 to compress updates before writing back.</a:t>
            </a:r>
          </a:p>
          <a:p>
            <a:pPr marL="45720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L2 aggregates writeback traffic to enable efficient burst transmission to DRAM.</a:t>
            </a:r>
          </a:p>
          <a:p>
            <a:pPr marL="0" indent="0" algn="l" defTabSz="266700">
              <a:spcBef>
                <a:spcPts val="500"/>
              </a:spcBef>
              <a:spcAft>
                <a:spcPts val="500"/>
              </a:spcAft>
            </a:pPr>
            <a:r>
              <a:rPr lang="en-US" altLang="zh-CN" sz="1600" dirty="0">
                <a:latin typeface="Times New Roman" panose="02020603050405020304" pitchFamily="18" charset="0"/>
                <a:ea typeface="Calibri" panose="020F0502020204030204"/>
              </a:rPr>
              <a:t>(In the future we can try our best to make these stages pipelined but this time we assume it was the single-cycle assumption)</a:t>
            </a:r>
          </a:p>
        </p:txBody>
      </p:sp>
      <p:pic>
        <p:nvPicPr>
          <p:cNvPr id="2" name="图片 1" descr="2b096acceb9d8e91cb22048d9d3f97af">
            <a:extLst>
              <a:ext uri="{FF2B5EF4-FFF2-40B4-BE49-F238E27FC236}">
                <a16:creationId xmlns:a16="http://schemas.microsoft.com/office/drawing/2014/main" id="{0480CBB1-B8A6-E220-A910-1FBC74E8382A}"/>
              </a:ext>
            </a:extLst>
          </p:cNvPr>
          <p:cNvPicPr>
            <a:picLocks noChangeAspect="1"/>
          </p:cNvPicPr>
          <p:nvPr/>
        </p:nvPicPr>
        <p:blipFill>
          <a:blip r:embed="rId2"/>
          <a:stretch>
            <a:fillRect/>
          </a:stretch>
        </p:blipFill>
        <p:spPr>
          <a:xfrm>
            <a:off x="956884" y="1486389"/>
            <a:ext cx="5852795" cy="319214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B092CC-B3E5-B4FA-1E53-AD0D7E79A2CE}"/>
            </a:ext>
          </a:extLst>
        </p:cNvPr>
        <p:cNvGrpSpPr/>
        <p:nvPr/>
      </p:nvGrpSpPr>
      <p:grpSpPr>
        <a:xfrm>
          <a:off x="0" y="0"/>
          <a:ext cx="0" cy="0"/>
          <a:chOff x="0" y="0"/>
          <a:chExt cx="0" cy="0"/>
        </a:xfrm>
      </p:grpSpPr>
      <p:grpSp>
        <p:nvGrpSpPr>
          <p:cNvPr id="11" name="组合 10">
            <a:extLst>
              <a:ext uri="{FF2B5EF4-FFF2-40B4-BE49-F238E27FC236}">
                <a16:creationId xmlns:a16="http://schemas.microsoft.com/office/drawing/2014/main" id="{D1B7D95E-88F9-C5B7-160F-A6D39C04ED5F}"/>
              </a:ext>
            </a:extLst>
          </p:cNvPr>
          <p:cNvGrpSpPr/>
          <p:nvPr/>
        </p:nvGrpSpPr>
        <p:grpSpPr>
          <a:xfrm>
            <a:off x="0" y="743585"/>
            <a:ext cx="11162030" cy="109366"/>
            <a:chOff x="-22" y="1363"/>
            <a:chExt cx="17578" cy="280"/>
          </a:xfrm>
        </p:grpSpPr>
        <p:sp>
          <p:nvSpPr>
            <p:cNvPr id="7" name="任意多边形 6">
              <a:extLst>
                <a:ext uri="{FF2B5EF4-FFF2-40B4-BE49-F238E27FC236}">
                  <a16:creationId xmlns:a16="http://schemas.microsoft.com/office/drawing/2014/main" id="{DEB3B456-7FD9-7AF5-5C98-6FC13534F9F2}"/>
                </a:ext>
              </a:extLst>
            </p:cNvPr>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a:extLst>
                <a:ext uri="{FF2B5EF4-FFF2-40B4-BE49-F238E27FC236}">
                  <a16:creationId xmlns:a16="http://schemas.microsoft.com/office/drawing/2014/main" id="{E61B8C3F-CFA3-F820-C1A0-D0F79E3E3E2C}"/>
                </a:ext>
              </a:extLst>
            </p:cNvPr>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a:extLst>
              <a:ext uri="{FF2B5EF4-FFF2-40B4-BE49-F238E27FC236}">
                <a16:creationId xmlns:a16="http://schemas.microsoft.com/office/drawing/2014/main" id="{163A35E3-CD9F-1175-2CAA-BE8F846F8D34}"/>
              </a:ext>
            </a:extLst>
          </p:cNvPr>
          <p:cNvSpPr txBox="1"/>
          <p:nvPr/>
        </p:nvSpPr>
        <p:spPr>
          <a:xfrm>
            <a:off x="190499" y="221615"/>
            <a:ext cx="10204331" cy="954107"/>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Gradient Compressor Architecture: </a:t>
            </a:r>
            <a:r>
              <a:rPr lang="en-US" altLang="zh-CN" sz="2800" dirty="0">
                <a:latin typeface="Times New Roman" panose="02020603050405020304" pitchFamily="18" charset="0"/>
                <a:cs typeface="Times New Roman" panose="02020603050405020304" pitchFamily="18" charset="0"/>
              </a:rPr>
              <a:t>RTL Design Logic hierarchy</a:t>
            </a:r>
          </a:p>
          <a:p>
            <a:endPar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endParaRPr>
          </a:p>
        </p:txBody>
      </p:sp>
      <p:pic>
        <p:nvPicPr>
          <p:cNvPr id="2" name="图片 1">
            <a:extLst>
              <a:ext uri="{FF2B5EF4-FFF2-40B4-BE49-F238E27FC236}">
                <a16:creationId xmlns:a16="http://schemas.microsoft.com/office/drawing/2014/main" id="{1EAECCF7-DF8D-2577-B919-871A4DFC6FA8}"/>
              </a:ext>
            </a:extLst>
          </p:cNvPr>
          <p:cNvPicPr>
            <a:picLocks noChangeAspect="1"/>
          </p:cNvPicPr>
          <p:nvPr/>
        </p:nvPicPr>
        <p:blipFill>
          <a:blip r:embed="rId2"/>
          <a:stretch>
            <a:fillRect/>
          </a:stretch>
        </p:blipFill>
        <p:spPr>
          <a:xfrm>
            <a:off x="1254198" y="1374140"/>
            <a:ext cx="3266045" cy="2912470"/>
          </a:xfrm>
          <a:prstGeom prst="rect">
            <a:avLst/>
          </a:prstGeom>
        </p:spPr>
      </p:pic>
      <p:sp>
        <p:nvSpPr>
          <p:cNvPr id="4" name="文本框 3">
            <a:extLst>
              <a:ext uri="{FF2B5EF4-FFF2-40B4-BE49-F238E27FC236}">
                <a16:creationId xmlns:a16="http://schemas.microsoft.com/office/drawing/2014/main" id="{2BCC8BF4-18D8-882A-2F21-2C7C6A755996}"/>
              </a:ext>
            </a:extLst>
          </p:cNvPr>
          <p:cNvSpPr txBox="1"/>
          <p:nvPr/>
        </p:nvSpPr>
        <p:spPr>
          <a:xfrm>
            <a:off x="1095555" y="4629295"/>
            <a:ext cx="9614355" cy="2457083"/>
          </a:xfrm>
          <a:prstGeom prst="rect">
            <a:avLst/>
          </a:prstGeom>
        </p:spPr>
        <p:txBody>
          <a:bodyPr wrap="square">
            <a:spAutoFit/>
          </a:bodyPr>
          <a:lstStyle/>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rPr>
              <a:t>The gradient_accumulator.sv is used for set up interface connection between the whole ALU part and the L2 buffer</a:t>
            </a:r>
          </a:p>
          <a:p>
            <a:pPr defTabSz="266700">
              <a:spcBef>
                <a:spcPts val="500"/>
              </a:spcBef>
              <a:spcAft>
                <a:spcPts val="500"/>
              </a:spcAft>
            </a:pPr>
            <a:r>
              <a:rPr lang="en-US" altLang="zh-CN" sz="1600" dirty="0">
                <a:latin typeface="Times New Roman" panose="02020603050405020304" pitchFamily="18" charset="0"/>
                <a:cs typeface="Times New Roman" panose="02020603050405020304" pitchFamily="18" charset="0"/>
                <a:sym typeface="+mn-ea"/>
              </a:rPr>
              <a:t>The gradient_accumulator_top.sv and streamer dive into the alu logic design which is used for the logic detection and doing data distribution, Writeback</a:t>
            </a:r>
            <a:r>
              <a:rPr lang="en-US" altLang="zh-CN" sz="1600" dirty="0">
                <a:latin typeface="Times New Roman" panose="02020603050405020304" pitchFamily="18" charset="0"/>
                <a:cs typeface="Times New Roman" panose="02020603050405020304" pitchFamily="18" charset="0"/>
              </a:rPr>
              <a:t> Decision and L1 Update Logic</a:t>
            </a:r>
          </a:p>
          <a:p>
            <a:pPr defTabSz="266700">
              <a:spcBef>
                <a:spcPts val="500"/>
              </a:spcBef>
              <a:spcAft>
                <a:spcPts val="500"/>
              </a:spcAft>
            </a:pPr>
            <a:r>
              <a:rPr lang="en-US" altLang="zh-CN" sz="1600" dirty="0">
                <a:latin typeface="Times New Roman" panose="02020603050405020304" pitchFamily="18" charset="0"/>
                <a:cs typeface="Times New Roman" panose="02020603050405020304" pitchFamily="18" charset="0"/>
                <a:sym typeface="+mn-ea"/>
              </a:rPr>
              <a:t>The </a:t>
            </a:r>
            <a:r>
              <a:rPr lang="en-US" altLang="zh-CN" sz="1600" dirty="0" err="1">
                <a:latin typeface="Times New Roman" panose="02020603050405020304" pitchFamily="18" charset="0"/>
                <a:cs typeface="Times New Roman" panose="02020603050405020304" pitchFamily="18" charset="0"/>
                <a:sym typeface="+mn-ea"/>
              </a:rPr>
              <a:t>gradient_accumulator_buffer</a:t>
            </a:r>
            <a:r>
              <a:rPr lang="en-US" altLang="zh-CN" sz="1600" dirty="0">
                <a:latin typeface="Times New Roman" panose="02020603050405020304" pitchFamily="18" charset="0"/>
                <a:cs typeface="Times New Roman" panose="02020603050405020304" pitchFamily="18" charset="0"/>
                <a:sym typeface="+mn-ea"/>
              </a:rPr>
              <a:t> is used for the data storage and tag storage</a:t>
            </a:r>
            <a:endParaRPr lang="en-US" altLang="zh-CN" sz="1600" dirty="0">
              <a:latin typeface="Times New Roman" panose="02020603050405020304" pitchFamily="18" charset="0"/>
              <a:cs typeface="Times New Roman" panose="02020603050405020304" pitchFamily="18" charset="0"/>
            </a:endParaRPr>
          </a:p>
          <a:p>
            <a:pPr defTabSz="266700">
              <a:spcBef>
                <a:spcPts val="500"/>
              </a:spcBef>
              <a:spcAft>
                <a:spcPts val="500"/>
              </a:spcAft>
            </a:pPr>
            <a:r>
              <a:rPr lang="en-US" altLang="zh-CN" sz="1600" dirty="0">
                <a:latin typeface="Times New Roman" panose="02020603050405020304" pitchFamily="18" charset="0"/>
                <a:cs typeface="Times New Roman" panose="02020603050405020304" pitchFamily="18" charset="0"/>
                <a:sym typeface="+mn-ea"/>
              </a:rPr>
              <a:t>The </a:t>
            </a:r>
            <a:r>
              <a:rPr lang="en-US" altLang="zh-CN" sz="1600" dirty="0" err="1">
                <a:latin typeface="Times New Roman" panose="02020603050405020304" pitchFamily="18" charset="0"/>
                <a:cs typeface="Times New Roman" panose="02020603050405020304" pitchFamily="18" charset="0"/>
                <a:sym typeface="+mn-ea"/>
              </a:rPr>
              <a:t>gradient_compressor_top</a:t>
            </a:r>
            <a:r>
              <a:rPr lang="en-US" altLang="zh-CN" sz="1600" dirty="0">
                <a:latin typeface="Times New Roman" panose="02020603050405020304" pitchFamily="18" charset="0"/>
                <a:cs typeface="Times New Roman" panose="02020603050405020304" pitchFamily="18" charset="0"/>
                <a:sym typeface="+mn-ea"/>
              </a:rPr>
              <a:t> is the main top which used to exposed the interface for the testbench to operate</a:t>
            </a:r>
            <a:endParaRPr lang="en-US" altLang="zh-CN" sz="1600" dirty="0">
              <a:latin typeface="Times New Roman" panose="02020603050405020304" pitchFamily="18" charset="0"/>
              <a:cs typeface="Times New Roman" panose="02020603050405020304" pitchFamily="18" charset="0"/>
            </a:endParaRPr>
          </a:p>
          <a:p>
            <a:pPr defTabSz="266700">
              <a:spcBef>
                <a:spcPts val="500"/>
              </a:spcBef>
              <a:spcAft>
                <a:spcPts val="500"/>
              </a:spcAft>
            </a:pPr>
            <a:endParaRPr lang="en-US" altLang="zh-CN" sz="1600" dirty="0">
              <a:latin typeface="Times New Roman" panose="02020603050405020304" pitchFamily="18" charset="0"/>
              <a:cs typeface="Times New Roman" panose="02020603050405020304" pitchFamily="18" charset="0"/>
            </a:endParaRPr>
          </a:p>
          <a:p>
            <a:pPr marL="0" indent="0" algn="l" defTabSz="266700">
              <a:spcBef>
                <a:spcPts val="500"/>
              </a:spcBef>
              <a:spcAft>
                <a:spcPts val="500"/>
              </a:spcAft>
            </a:pPr>
            <a:endParaRPr lang="en-US" altLang="zh-CN" sz="1600" dirty="0">
              <a:latin typeface="Times New Roman" panose="02020603050405020304" pitchFamily="18" charset="0"/>
              <a:ea typeface="等线" panose="02010600030101010101" pitchFamily="2" charset="-122"/>
            </a:endParaRPr>
          </a:p>
        </p:txBody>
      </p:sp>
    </p:spTree>
    <p:extLst>
      <p:ext uri="{BB962C8B-B14F-4D97-AF65-F5344CB8AC3E}">
        <p14:creationId xmlns:p14="http://schemas.microsoft.com/office/powerpoint/2010/main" val="523561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743585"/>
            <a:ext cx="11162030" cy="109366"/>
            <a:chOff x="-22" y="1363"/>
            <a:chExt cx="17578" cy="280"/>
          </a:xfrm>
        </p:grpSpPr>
        <p:sp>
          <p:nvSpPr>
            <p:cNvPr id="7" name="任意多边形 6"/>
            <p:cNvSpPr/>
            <p:nvPr/>
          </p:nvSpPr>
          <p:spPr>
            <a:xfrm>
              <a:off x="-22" y="1363"/>
              <a:ext cx="16866" cy="278"/>
            </a:xfrm>
            <a:custGeom>
              <a:avLst/>
              <a:gdLst/>
              <a:ahLst/>
              <a:cxnLst>
                <a:cxn ang="3">
                  <a:pos x="hc" y="t"/>
                </a:cxn>
                <a:cxn ang="cd2">
                  <a:pos x="l" y="vc"/>
                </a:cxn>
                <a:cxn ang="cd4">
                  <a:pos x="hc" y="b"/>
                </a:cxn>
                <a:cxn ang="0">
                  <a:pos x="r" y="vc"/>
                </a:cxn>
              </a:cxnLst>
              <a:rect l="l" t="t" r="r" b="b"/>
              <a:pathLst>
                <a:path w="16866" h="278">
                  <a:moveTo>
                    <a:pt x="0" y="0"/>
                  </a:moveTo>
                  <a:lnTo>
                    <a:pt x="16866" y="0"/>
                  </a:lnTo>
                  <a:lnTo>
                    <a:pt x="16817" y="278"/>
                  </a:lnTo>
                  <a:lnTo>
                    <a:pt x="0" y="278"/>
                  </a:lnTo>
                  <a:lnTo>
                    <a:pt x="0" y="0"/>
                  </a:lnTo>
                  <a:close/>
                </a:path>
              </a:pathLst>
            </a:custGeom>
            <a:solidFill>
              <a:srgbClr val="0279F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sp>
          <p:nvSpPr>
            <p:cNvPr id="8" name="任意多边形 7"/>
            <p:cNvSpPr/>
            <p:nvPr/>
          </p:nvSpPr>
          <p:spPr>
            <a:xfrm flipH="1" flipV="1">
              <a:off x="17014" y="1363"/>
              <a:ext cx="542" cy="28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542" h="278">
                  <a:moveTo>
                    <a:pt x="0" y="278"/>
                  </a:moveTo>
                  <a:lnTo>
                    <a:pt x="49" y="0"/>
                  </a:lnTo>
                  <a:lnTo>
                    <a:pt x="542" y="0"/>
                  </a:lnTo>
                  <a:lnTo>
                    <a:pt x="492" y="278"/>
                  </a:lnTo>
                  <a:lnTo>
                    <a:pt x="0" y="278"/>
                  </a:lnTo>
                  <a:close/>
                </a:path>
              </a:pathLst>
            </a:custGeom>
            <a:solidFill>
              <a:srgbClr val="0279F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Times New Roman" panose="02020603050405020304" pitchFamily="18" charset="0"/>
                <a:cs typeface="Times New Roman" panose="02020603050405020304" pitchFamily="18" charset="0"/>
              </a:endParaRPr>
            </a:p>
          </p:txBody>
        </p:sp>
      </p:grpSp>
      <p:sp>
        <p:nvSpPr>
          <p:cNvPr id="10" name="文本框 9"/>
          <p:cNvSpPr txBox="1"/>
          <p:nvPr/>
        </p:nvSpPr>
        <p:spPr>
          <a:xfrm>
            <a:off x="190500" y="221615"/>
            <a:ext cx="8599817" cy="954107"/>
          </a:xfrm>
          <a:prstGeom prst="rect">
            <a:avLst/>
          </a:prstGeom>
          <a:noFill/>
        </p:spPr>
        <p:txBody>
          <a:bodyPr wrap="square" rtlCol="0" anchor="t">
            <a:spAutoFit/>
          </a:bodyPr>
          <a:lstStyle/>
          <a:p>
            <a:r>
              <a:rPr lang="en-US" altLang="zh-CN" sz="2800" dirty="0">
                <a:solidFill>
                  <a:schemeClr val="tx1">
                    <a:lumMod val="85000"/>
                    <a:lumOff val="15000"/>
                  </a:schemeClr>
                </a:solidFill>
                <a:latin typeface="Times New Roman" panose="02020603050405020304" pitchFamily="18" charset="0"/>
                <a:ea typeface="OPPOSans B" panose="00020600040101010101" charset="-122"/>
                <a:cs typeface="Times New Roman" panose="02020603050405020304" pitchFamily="18" charset="0"/>
                <a:sym typeface="+mn-ea"/>
              </a:rPr>
              <a:t>Gradient Compressor Architecture: Streamer </a:t>
            </a:r>
          </a:p>
          <a:p>
            <a:pPr lvl="0" algn="l">
              <a:buClrTx/>
              <a:buSzTx/>
              <a:buFontTx/>
            </a:pPr>
            <a:r>
              <a:rPr lang="en-US" altLang="zh-CN" sz="2800" dirty="0">
                <a:solidFill>
                  <a:schemeClr val="tx1">
                    <a:lumMod val="85000"/>
                    <a:lumOff val="15000"/>
                  </a:schemeClr>
                </a:solidFill>
                <a:uFillTx/>
                <a:latin typeface="Times New Roman" panose="02020603050405020304" pitchFamily="18" charset="0"/>
                <a:ea typeface="OPPOSans B" panose="00020600040101010101" charset="-122"/>
                <a:cs typeface="Times New Roman" panose="02020603050405020304" pitchFamily="18" charset="0"/>
                <a:sym typeface="+mn-ea"/>
              </a:rPr>
              <a:t> </a:t>
            </a:r>
          </a:p>
        </p:txBody>
      </p:sp>
      <p:sp>
        <p:nvSpPr>
          <p:cNvPr id="2" name="文本框 1"/>
          <p:cNvSpPr txBox="1"/>
          <p:nvPr/>
        </p:nvSpPr>
        <p:spPr>
          <a:xfrm>
            <a:off x="6096000" y="1562207"/>
            <a:ext cx="5411051" cy="4552208"/>
          </a:xfrm>
          <a:prstGeom prst="rect">
            <a:avLst/>
          </a:prstGeom>
        </p:spPr>
        <p:txBody>
          <a:bodyPr>
            <a:noAutofit/>
          </a:bodyPr>
          <a:lstStyle/>
          <a:p>
            <a:pPr algn="l" defTabSz="266700">
              <a:spcBef>
                <a:spcPts val="500"/>
              </a:spcBef>
              <a:spcAft>
                <a:spcPts val="500"/>
              </a:spcAft>
            </a:pPr>
            <a:r>
              <a:rPr lang="en-US" altLang="zh-CN" sz="2400" b="1" dirty="0">
                <a:latin typeface="Times New Roman" panose="02020603050405020304" pitchFamily="18" charset="0"/>
                <a:ea typeface="等线" panose="02010600030101010101" pitchFamily="2" charset="-122"/>
                <a:cs typeface="Times New Roman" panose="02020603050405020304" pitchFamily="18" charset="0"/>
              </a:rPr>
              <a:t>Stage 1: Streamer</a:t>
            </a: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The first block, called the </a:t>
            </a:r>
            <a:r>
              <a:rPr lang="en-US" altLang="zh-CN" sz="1600" b="1" dirty="0">
                <a:latin typeface="Times New Roman" panose="02020603050405020304" pitchFamily="18" charset="0"/>
                <a:ea typeface="等线" panose="02010600030101010101" pitchFamily="2" charset="-122"/>
                <a:cs typeface="Times New Roman" panose="02020603050405020304" pitchFamily="18" charset="0"/>
              </a:rPr>
              <a:t>Streamer</a:t>
            </a: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 receives gradient inputs from the testbench on every cycle. Its primary function is to perform threshold comparison and classify incoming gradients.</a:t>
            </a: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If the magnitude of the gradient exceeds the predefined threshold, it is considered a large update. In this case, the gradient bypasses the L1 Accumulator and is directly forwarded to the L2 buffer. These large updates are temporarily stored in L2 and later transmitted to DRAM in burst mode when the buffer becomes full.</a:t>
            </a:r>
          </a:p>
          <a:p>
            <a:pPr marL="0" indent="0" algn="l" defTabSz="266700">
              <a:spcBef>
                <a:spcPts val="500"/>
              </a:spcBef>
              <a:spcAft>
                <a:spcPts val="500"/>
              </a:spcAft>
            </a:pPr>
            <a:r>
              <a:rPr lang="en-US" altLang="zh-CN" sz="1600" dirty="0">
                <a:latin typeface="Times New Roman" panose="02020603050405020304" pitchFamily="18" charset="0"/>
                <a:ea typeface="等线" panose="02010600030101010101" pitchFamily="2" charset="-122"/>
                <a:cs typeface="Times New Roman" panose="02020603050405020304" pitchFamily="18" charset="0"/>
              </a:rPr>
              <a:t>If the gradient magnitude is below the threshold, it is considered a small update and is sent to the Accumulator stage for further processing.</a:t>
            </a:r>
          </a:p>
          <a:p>
            <a:pPr algn="l" defTabSz="266700">
              <a:spcBef>
                <a:spcPts val="500"/>
              </a:spcBef>
              <a:spcAft>
                <a:spcPts val="500"/>
              </a:spcAft>
            </a:pPr>
            <a:endParaRPr lang="en-US" altLang="zh-CN" sz="1700" dirty="0">
              <a:latin typeface="Times New Roman" panose="02020603050405020304" pitchFamily="18" charset="0"/>
              <a:ea typeface="等线" panose="02010600030101010101" pitchFamily="2" charset="-122"/>
            </a:endParaRPr>
          </a:p>
        </p:txBody>
      </p:sp>
      <p:pic>
        <p:nvPicPr>
          <p:cNvPr id="3" name="图片 2" descr="2b096acceb9d8e91cb22048d9d3f97af">
            <a:extLst>
              <a:ext uri="{FF2B5EF4-FFF2-40B4-BE49-F238E27FC236}">
                <a16:creationId xmlns:a16="http://schemas.microsoft.com/office/drawing/2014/main" id="{7925963E-8DDD-3DED-3D60-E4A7CB454858}"/>
              </a:ext>
            </a:extLst>
          </p:cNvPr>
          <p:cNvPicPr>
            <a:picLocks noChangeAspect="1"/>
          </p:cNvPicPr>
          <p:nvPr/>
        </p:nvPicPr>
        <p:blipFill>
          <a:blip r:embed="rId2"/>
          <a:stretch>
            <a:fillRect/>
          </a:stretch>
        </p:blipFill>
        <p:spPr>
          <a:xfrm>
            <a:off x="243205" y="1668831"/>
            <a:ext cx="5852795" cy="319214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45.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48.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49.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50.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51.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52.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53.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54.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55.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56.xml><?xml version="1.0" encoding="utf-8"?>
<p:tagLst xmlns:a="http://schemas.openxmlformats.org/drawingml/2006/main" xmlns:r="http://schemas.openxmlformats.org/officeDocument/2006/relationships" xmlns:p="http://schemas.openxmlformats.org/presentationml/2006/main">
  <p:tag name="KSO_WM_DIAGRAM_VIRTUALLY_FRAME" val="{&quot;height&quot;:589.25,&quot;left&quot;:43.45,&quot;top&quot;:130.1,&quot;width&quot;:882.6}"/>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299.2,&quot;left&quot;:96.95,&quot;top&quot;:125.05,&quot;width&quot;:743.8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OPPOSans M"/>
        <a:ea typeface=""/>
        <a:cs typeface=""/>
        <a:font script="Jpan" typeface="ＭＳ Ｐゴシック"/>
        <a:font script="Hang" typeface="맑은 고딕"/>
        <a:font script="Hans" typeface="OPPOSans 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OPPOSans M"/>
        <a:ea typeface=""/>
        <a:cs typeface=""/>
        <a:font script="Jpan" typeface="ＭＳ Ｐゴシック"/>
        <a:font script="Hang" typeface="맑은 고딕"/>
        <a:font script="Hans" typeface="OPPOSans M"/>
        <a:font script="Hant" typeface="新細明體"/>
        <a:font script="Arab" typeface="OPPOSans M"/>
        <a:font script="Hebr" typeface="OPPOSans 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OPPOSans 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OPPOSans 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OPPOSans M"/>
        <a:ea typeface=""/>
        <a:cs typeface=""/>
        <a:font script="Jpan" typeface="ＭＳ Ｐゴシック"/>
        <a:font script="Hang" typeface="맑은 고딕"/>
        <a:font script="Hans" typeface="OPPOSans M"/>
        <a:font script="Hant" typeface="新細明體"/>
        <a:font script="Arab" typeface="OPPOSans M"/>
        <a:font script="Hebr" typeface="OPPOSans 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OPPOSans 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OPPOSans 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OPPOSans M"/>
        <a:ea typeface=""/>
        <a:cs typeface=""/>
        <a:font script="Jpan" typeface="ＭＳ Ｐゴシック"/>
        <a:font script="Hang" typeface="맑은 고딕"/>
        <a:font script="Hans" typeface="OPPOSans M"/>
        <a:font script="Hant" typeface="新細明體"/>
        <a:font script="Arab" typeface="OPPOSans M"/>
        <a:font script="Hebr" typeface="OPPOSans 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OPPOSans 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821</TotalTime>
  <Words>3517</Words>
  <Application>Microsoft Office PowerPoint</Application>
  <PresentationFormat>宽屏</PresentationFormat>
  <Paragraphs>324</Paragraphs>
  <Slides>40</Slides>
  <Notes>4</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40</vt:i4>
      </vt:variant>
    </vt:vector>
  </HeadingPairs>
  <TitlesOfParts>
    <vt:vector size="43" baseType="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dc:creator>
  <cp:lastModifiedBy>Feiyu JIA</cp:lastModifiedBy>
  <cp:revision>32</cp:revision>
  <dcterms:created xsi:type="dcterms:W3CDTF">2022-05-05T02:52:00Z</dcterms:created>
  <dcterms:modified xsi:type="dcterms:W3CDTF">2026-02-21T04:51:29Z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03DFFBF69A5C43BDB72A7693FA83C338</vt:lpwstr>
  </property>
  <property fmtid="{D5CDD505-2E9C-101B-9397-08002B2CF9AE}" pid="3" name="KSOProductBuildVer">
    <vt:lpwstr>2052-11.1.0.11691</vt:lpwstr>
  </property>
</Properties>
</file>

<file path=docProps/thumbnail.jpeg>
</file>